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6" r:id="rId3"/>
    <p:sldId id="269" r:id="rId4"/>
    <p:sldId id="266" r:id="rId5"/>
    <p:sldId id="259" r:id="rId6"/>
    <p:sldId id="268" r:id="rId7"/>
    <p:sldId id="272" r:id="rId8"/>
    <p:sldId id="271" r:id="rId9"/>
    <p:sldId id="258" r:id="rId10"/>
    <p:sldId id="270" r:id="rId11"/>
    <p:sldId id="273" r:id="rId12"/>
    <p:sldId id="262" r:id="rId13"/>
    <p:sldId id="264" r:id="rId14"/>
    <p:sldId id="265"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68" autoAdjust="0"/>
    <p:restoredTop sz="94660"/>
  </p:normalViewPr>
  <p:slideViewPr>
    <p:cSldViewPr snapToGrid="0">
      <p:cViewPr varScale="1">
        <p:scale>
          <a:sx n="68" d="100"/>
          <a:sy n="68" d="100"/>
        </p:scale>
        <p:origin x="60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DB57B49-B7B4-4F2A-AEE9-DC6ACB29F0B8}" type="datetimeFigureOut">
              <a:rPr lang="en-GB" smtClean="0"/>
              <a:t>01/11/2020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C52B67ED-A99A-4BD6-A178-633E7075DFCB}" type="slidenum">
              <a:rPr lang="en-GB" smtClean="0"/>
              <a:t>‹#›</a:t>
            </a:fld>
            <a:endParaRPr lang="en-GB"/>
          </a:p>
        </p:txBody>
      </p:sp>
    </p:spTree>
    <p:extLst>
      <p:ext uri="{BB962C8B-B14F-4D97-AF65-F5344CB8AC3E}">
        <p14:creationId xmlns:p14="http://schemas.microsoft.com/office/powerpoint/2010/main" val="3429270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Optional slide in lesson – mainly to bulk out home learning.</a:t>
            </a:r>
          </a:p>
        </p:txBody>
      </p:sp>
      <p:sp>
        <p:nvSpPr>
          <p:cNvPr id="4" name="Slide Number Placeholder 3"/>
          <p:cNvSpPr>
            <a:spLocks noGrp="1"/>
          </p:cNvSpPr>
          <p:nvPr>
            <p:ph type="sldNum" sz="quarter" idx="5"/>
          </p:nvPr>
        </p:nvSpPr>
        <p:spPr/>
        <p:txBody>
          <a:bodyPr/>
          <a:lstStyle/>
          <a:p>
            <a:fld id="{C52B67ED-A99A-4BD6-A178-633E7075DFCB}" type="slidenum">
              <a:rPr lang="en-GB" smtClean="0"/>
              <a:t>5</a:t>
            </a:fld>
            <a:endParaRPr lang="en-GB"/>
          </a:p>
        </p:txBody>
      </p:sp>
    </p:spTree>
    <p:extLst>
      <p:ext uri="{BB962C8B-B14F-4D97-AF65-F5344CB8AC3E}">
        <p14:creationId xmlns:p14="http://schemas.microsoft.com/office/powerpoint/2010/main" val="2327434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C7491B2-57DD-4A87-BD0D-BEBB25B61F17}" type="datetimeFigureOut">
              <a:rPr lang="en-GB" smtClean="0"/>
              <a:t>01/11/2020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73383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7491B2-57DD-4A87-BD0D-BEBB25B61F17}" type="datetimeFigureOut">
              <a:rPr lang="en-GB" smtClean="0"/>
              <a:t>01/11/2020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3051467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7491B2-57DD-4A87-BD0D-BEBB25B61F17}" type="datetimeFigureOut">
              <a:rPr lang="en-GB" smtClean="0"/>
              <a:t>01/11/2020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1142523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7491B2-57DD-4A87-BD0D-BEBB25B61F17}" type="datetimeFigureOut">
              <a:rPr lang="en-GB" smtClean="0"/>
              <a:t>01/11/2020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205280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C7491B2-57DD-4A87-BD0D-BEBB25B61F17}" type="datetimeFigureOut">
              <a:rPr lang="en-GB" smtClean="0"/>
              <a:t>01/11/2020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2710792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C7491B2-57DD-4A87-BD0D-BEBB25B61F17}" type="datetimeFigureOut">
              <a:rPr lang="en-GB" smtClean="0"/>
              <a:t>01/11/2020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1807649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C7491B2-57DD-4A87-BD0D-BEBB25B61F17}" type="datetimeFigureOut">
              <a:rPr lang="en-GB" smtClean="0"/>
              <a:t>01/11/2020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3678859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C7491B2-57DD-4A87-BD0D-BEBB25B61F17}" type="datetimeFigureOut">
              <a:rPr lang="en-GB" smtClean="0"/>
              <a:t>01/11/2020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3715094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7491B2-57DD-4A87-BD0D-BEBB25B61F17}" type="datetimeFigureOut">
              <a:rPr lang="en-GB" smtClean="0"/>
              <a:t>01/11/2020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4195003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C7491B2-57DD-4A87-BD0D-BEBB25B61F17}" type="datetimeFigureOut">
              <a:rPr lang="en-GB" smtClean="0"/>
              <a:t>01/11/2020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3599895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C7491B2-57DD-4A87-BD0D-BEBB25B61F17}" type="datetimeFigureOut">
              <a:rPr lang="en-GB" smtClean="0"/>
              <a:t>01/11/2020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2685673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7491B2-57DD-4A87-BD0D-BEBB25B61F17}" type="datetimeFigureOut">
              <a:rPr lang="en-GB" smtClean="0"/>
              <a:t>01/11/2020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9395AF-6145-4FD2-B558-3C19D23935DB}" type="slidenum">
              <a:rPr lang="en-GB" smtClean="0"/>
              <a:t>‹#›</a:t>
            </a:fld>
            <a:endParaRPr lang="en-GB"/>
          </a:p>
        </p:txBody>
      </p:sp>
    </p:spTree>
    <p:extLst>
      <p:ext uri="{BB962C8B-B14F-4D97-AF65-F5344CB8AC3E}">
        <p14:creationId xmlns:p14="http://schemas.microsoft.com/office/powerpoint/2010/main" val="2164623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hyperlink" Target="https://www.youtube.com/watch?v=RsA6AdCRI-k&amp;t=49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kOIHRQlQqw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bbc.co.uk/archive/holocaust/5107.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825"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361825" y="0"/>
            <a:ext cx="9144000" cy="1200329"/>
          </a:xfrm>
          <a:prstGeom prst="rect">
            <a:avLst/>
          </a:prstGeom>
          <a:solidFill>
            <a:schemeClr val="tx1"/>
          </a:solidFill>
        </p:spPr>
        <p:txBody>
          <a:bodyPr wrap="square" rtlCol="0">
            <a:spAutoFit/>
          </a:bodyPr>
          <a:lstStyle/>
          <a:p>
            <a:pPr algn="ctr"/>
            <a:r>
              <a:rPr lang="en-GB" sz="3600" b="1" u="sng" dirty="0">
                <a:solidFill>
                  <a:schemeClr val="bg1"/>
                </a:solidFill>
                <a:latin typeface="Comic Sans MS" panose="030F0702030302020204" pitchFamily="66" charset="0"/>
              </a:rPr>
              <a:t>Do Now: </a:t>
            </a:r>
            <a:r>
              <a:rPr lang="en-GB" sz="3600" b="1" dirty="0">
                <a:solidFill>
                  <a:schemeClr val="bg1"/>
                </a:solidFill>
                <a:latin typeface="Comic Sans MS" panose="030F0702030302020204" pitchFamily="66" charset="0"/>
              </a:rPr>
              <a:t>What is happening in this picture? Describe.</a:t>
            </a:r>
          </a:p>
        </p:txBody>
      </p:sp>
    </p:spTree>
    <p:extLst>
      <p:ext uri="{BB962C8B-B14F-4D97-AF65-F5344CB8AC3E}">
        <p14:creationId xmlns:p14="http://schemas.microsoft.com/office/powerpoint/2010/main" val="2267943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Things You May Not Know About the Nuremberg Trials - HISTORY">
            <a:extLst>
              <a:ext uri="{FF2B5EF4-FFF2-40B4-BE49-F238E27FC236}">
                <a16:creationId xmlns:a16="http://schemas.microsoft.com/office/drawing/2014/main" id="{1DD85B07-90B8-488B-A7D5-F0D362CB63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0954" y="3758782"/>
            <a:ext cx="3681046" cy="27545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Nuremberg Trials - Definition, Dates &amp; Purpose - HISTORY">
            <a:extLst>
              <a:ext uri="{FF2B5EF4-FFF2-40B4-BE49-F238E27FC236}">
                <a16:creationId xmlns:a16="http://schemas.microsoft.com/office/drawing/2014/main" id="{93548282-5DB5-4181-BECF-4622FDD8E5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1358" y="740575"/>
            <a:ext cx="3750641" cy="255126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E5928DBE-741A-472E-849A-89533EDDC39E}"/>
              </a:ext>
            </a:extLst>
          </p:cNvPr>
          <p:cNvSpPr>
            <a:spLocks noGrp="1"/>
          </p:cNvSpPr>
          <p:nvPr>
            <p:ph type="title"/>
          </p:nvPr>
        </p:nvSpPr>
        <p:spPr>
          <a:xfrm>
            <a:off x="688482" y="0"/>
            <a:ext cx="11198718" cy="588065"/>
          </a:xfrm>
          <a:solidFill>
            <a:srgbClr val="C00000"/>
          </a:solidFill>
        </p:spPr>
        <p:txBody>
          <a:bodyPr>
            <a:noAutofit/>
          </a:bodyPr>
          <a:lstStyle/>
          <a:p>
            <a:r>
              <a:rPr lang="en-GB" sz="3200" b="1" dirty="0">
                <a:solidFill>
                  <a:schemeClr val="bg1"/>
                </a:solidFill>
                <a:latin typeface="Comic Sans MS" panose="030F0702030302020204" pitchFamily="66" charset="0"/>
              </a:rPr>
              <a:t>Aftermath of the Holocaust -the Nuremberg Trials</a:t>
            </a:r>
          </a:p>
        </p:txBody>
      </p:sp>
      <p:sp>
        <p:nvSpPr>
          <p:cNvPr id="4" name="TextBox 3">
            <a:extLst>
              <a:ext uri="{FF2B5EF4-FFF2-40B4-BE49-F238E27FC236}">
                <a16:creationId xmlns:a16="http://schemas.microsoft.com/office/drawing/2014/main" id="{1F7ACC35-DFA7-4D34-924D-84074EF04F22}"/>
              </a:ext>
            </a:extLst>
          </p:cNvPr>
          <p:cNvSpPr txBox="1"/>
          <p:nvPr/>
        </p:nvSpPr>
        <p:spPr>
          <a:xfrm>
            <a:off x="231646" y="588065"/>
            <a:ext cx="7937374" cy="6555641"/>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Comic Sans MS" panose="030F0702030302020204" pitchFamily="66" charset="0"/>
              </a:rPr>
              <a:t>Held between 20</a:t>
            </a:r>
            <a:r>
              <a:rPr lang="en-GB" baseline="30000" dirty="0">
                <a:latin typeface="Comic Sans MS" panose="030F0702030302020204" pitchFamily="66" charset="0"/>
              </a:rPr>
              <a:t>th</a:t>
            </a:r>
            <a:r>
              <a:rPr lang="en-GB" dirty="0">
                <a:latin typeface="Comic Sans MS" panose="030F0702030302020204" pitchFamily="66" charset="0"/>
              </a:rPr>
              <a:t> Nov 1945 – 1 October 1946 the Tribunal tried 24 </a:t>
            </a:r>
            <a:r>
              <a:rPr lang="en-US" b="0" i="0" dirty="0">
                <a:effectLst/>
                <a:latin typeface="Comic Sans MS" panose="030F0702030302020204" pitchFamily="66" charset="0"/>
              </a:rPr>
              <a:t>of the most important political and military leaders of the Third Reich. </a:t>
            </a:r>
          </a:p>
          <a:p>
            <a:endParaRPr lang="en-GB" dirty="0">
              <a:latin typeface="Comic Sans MS" panose="030F0702030302020204" pitchFamily="66" charset="0"/>
            </a:endParaRPr>
          </a:p>
          <a:p>
            <a:pPr marL="285750" indent="-285750">
              <a:buFont typeface="Arial" panose="020B0604020202020204" pitchFamily="34" charset="0"/>
              <a:buChar char="•"/>
            </a:pPr>
            <a:r>
              <a:rPr lang="en-US" sz="2000" dirty="0">
                <a:solidFill>
                  <a:srgbClr val="002060"/>
                </a:solidFill>
                <a:latin typeface="Comic Sans MS" panose="030F0702030302020204" pitchFamily="66" charset="0"/>
              </a:rPr>
              <a:t>T</a:t>
            </a:r>
            <a:r>
              <a:rPr lang="en-US" sz="2000" b="0" i="0" dirty="0">
                <a:solidFill>
                  <a:srgbClr val="002060"/>
                </a:solidFill>
                <a:effectLst/>
                <a:latin typeface="Comic Sans MS" panose="030F0702030302020204" pitchFamily="66" charset="0"/>
              </a:rPr>
              <a:t>he three major wartime powers, the United Kingdom, United States, and the Soviet Union, agreed on the format of punishment for those responsible for war crimes during World War II. France was also awarded a place on the tribunal.  </a:t>
            </a:r>
          </a:p>
          <a:p>
            <a:endParaRPr lang="en-US" sz="2000" b="0" i="0" dirty="0">
              <a:solidFill>
                <a:srgbClr val="202122"/>
              </a:solidFill>
              <a:effectLst/>
              <a:latin typeface="Comic Sans MS" panose="030F0702030302020204" pitchFamily="66" charset="0"/>
            </a:endParaRPr>
          </a:p>
          <a:p>
            <a:pPr marL="285750" indent="-285750">
              <a:buFont typeface="Arial" panose="020B0604020202020204" pitchFamily="34" charset="0"/>
              <a:buChar char="•"/>
            </a:pPr>
            <a:r>
              <a:rPr lang="en-US" sz="2000" dirty="0">
                <a:solidFill>
                  <a:srgbClr val="202122"/>
                </a:solidFill>
                <a:latin typeface="Comic Sans MS" panose="030F0702030302020204" pitchFamily="66" charset="0"/>
              </a:rPr>
              <a:t>Of the 24 leaders tried – 12 were sentenced death by hanging, other were sentenced life imprisonment &amp; 3 were acquitted of all crimes. </a:t>
            </a:r>
          </a:p>
          <a:p>
            <a:r>
              <a:rPr lang="en-US" sz="2000" dirty="0">
                <a:solidFill>
                  <a:srgbClr val="202122"/>
                </a:solidFill>
                <a:latin typeface="Comic Sans MS" panose="030F0702030302020204" pitchFamily="66" charset="0"/>
              </a:rPr>
              <a:t>Watch the clip and make additional notes. </a:t>
            </a:r>
            <a:r>
              <a:rPr lang="en-US" sz="2000" dirty="0">
                <a:solidFill>
                  <a:srgbClr val="202122"/>
                </a:solidFill>
                <a:latin typeface="Comic Sans MS" panose="030F0702030302020204" pitchFamily="66" charset="0"/>
                <a:hlinkClick r:id="rId4"/>
              </a:rPr>
              <a:t>https://www.youtube.com/watch?v=RsA6AdCRI-k&amp;t=49s</a:t>
            </a:r>
            <a:r>
              <a:rPr lang="en-US" sz="2000" dirty="0">
                <a:solidFill>
                  <a:srgbClr val="202122"/>
                </a:solidFill>
                <a:latin typeface="Comic Sans MS" panose="030F0702030302020204" pitchFamily="66" charset="0"/>
              </a:rPr>
              <a:t> </a:t>
            </a:r>
            <a:endParaRPr lang="en-US" sz="2000" b="0" i="0" dirty="0">
              <a:solidFill>
                <a:srgbClr val="202122"/>
              </a:solidFill>
              <a:effectLst/>
              <a:latin typeface="Comic Sans MS" panose="030F0702030302020204" pitchFamily="66" charset="0"/>
            </a:endParaRPr>
          </a:p>
          <a:p>
            <a:pPr algn="ctr"/>
            <a:r>
              <a:rPr lang="en-US" sz="2000" b="1" i="1" u="sng" dirty="0">
                <a:solidFill>
                  <a:srgbClr val="002060"/>
                </a:solidFill>
                <a:latin typeface="Comic Sans MS" panose="030F0702030302020204" pitchFamily="66" charset="0"/>
              </a:rPr>
              <a:t>Key question: </a:t>
            </a:r>
          </a:p>
          <a:p>
            <a:r>
              <a:rPr lang="en-US" sz="2000" dirty="0">
                <a:solidFill>
                  <a:srgbClr val="202122"/>
                </a:solidFill>
                <a:latin typeface="Comic Sans MS" panose="030F0702030302020204" pitchFamily="66" charset="0"/>
              </a:rPr>
              <a:t>During their cross-examinations, many defendants justified their involvement in the Holocaust as ‘just doing their job’. </a:t>
            </a:r>
          </a:p>
          <a:p>
            <a:r>
              <a:rPr lang="en-US" sz="2000" b="1" dirty="0">
                <a:solidFill>
                  <a:srgbClr val="202122"/>
                </a:solidFill>
                <a:latin typeface="Comic Sans MS" panose="030F0702030302020204" pitchFamily="66" charset="0"/>
              </a:rPr>
              <a:t>Could this ever be a valid excuse for being involved in such a crime?</a:t>
            </a:r>
            <a:endParaRPr lang="en-US" sz="2000" dirty="0">
              <a:solidFill>
                <a:srgbClr val="202122"/>
              </a:solidFill>
              <a:latin typeface="Comic Sans MS" panose="030F0702030302020204" pitchFamily="66" charset="0"/>
            </a:endParaRPr>
          </a:p>
          <a:p>
            <a:pPr algn="ctr"/>
            <a:r>
              <a:rPr lang="en-US" sz="2800" b="1" i="1" dirty="0">
                <a:solidFill>
                  <a:srgbClr val="FF0000"/>
                </a:solidFill>
                <a:latin typeface="Comic Sans MS" panose="030F0702030302020204" pitchFamily="66" charset="0"/>
              </a:rPr>
              <a:t>Think</a:t>
            </a:r>
            <a:r>
              <a:rPr lang="en-US" sz="2800" b="1" i="1" dirty="0">
                <a:solidFill>
                  <a:srgbClr val="202122"/>
                </a:solidFill>
                <a:latin typeface="Comic Sans MS" panose="030F0702030302020204" pitchFamily="66" charset="0"/>
              </a:rPr>
              <a:t> – </a:t>
            </a:r>
            <a:r>
              <a:rPr lang="en-US" sz="2800" b="1" i="1" dirty="0">
                <a:solidFill>
                  <a:srgbClr val="002060"/>
                </a:solidFill>
                <a:latin typeface="Comic Sans MS" panose="030F0702030302020204" pitchFamily="66" charset="0"/>
              </a:rPr>
              <a:t>Pair</a:t>
            </a:r>
            <a:r>
              <a:rPr lang="en-US" sz="2800" b="1" i="1" dirty="0">
                <a:solidFill>
                  <a:srgbClr val="202122"/>
                </a:solidFill>
                <a:latin typeface="Comic Sans MS" panose="030F0702030302020204" pitchFamily="66" charset="0"/>
              </a:rPr>
              <a:t> - Share</a:t>
            </a:r>
          </a:p>
          <a:p>
            <a:pPr marL="285750" indent="-285750">
              <a:buFont typeface="Arial" panose="020B0604020202020204" pitchFamily="34" charset="0"/>
              <a:buChar char="•"/>
            </a:pPr>
            <a:endParaRPr lang="en-GB" sz="2000" dirty="0">
              <a:latin typeface="Comic Sans MS" panose="030F0702030302020204" pitchFamily="66" charset="0"/>
            </a:endParaRPr>
          </a:p>
        </p:txBody>
      </p:sp>
    </p:spTree>
    <p:extLst>
      <p:ext uri="{BB962C8B-B14F-4D97-AF65-F5344CB8AC3E}">
        <p14:creationId xmlns:p14="http://schemas.microsoft.com/office/powerpoint/2010/main" val="113686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0A8A272-2D3C-40FC-BA86-A5402C1E762A}"/>
              </a:ext>
            </a:extLst>
          </p:cNvPr>
          <p:cNvSpPr txBox="1"/>
          <p:nvPr/>
        </p:nvSpPr>
        <p:spPr>
          <a:xfrm>
            <a:off x="858129" y="323839"/>
            <a:ext cx="10044331" cy="3231654"/>
          </a:xfrm>
          <a:prstGeom prst="rect">
            <a:avLst/>
          </a:prstGeom>
          <a:noFill/>
        </p:spPr>
        <p:txBody>
          <a:bodyPr wrap="square">
            <a:spAutoFit/>
          </a:bodyPr>
          <a:lstStyle/>
          <a:p>
            <a:pPr algn="ctr"/>
            <a:r>
              <a:rPr lang="en-US" sz="2800" b="1" i="1" u="sng" dirty="0">
                <a:solidFill>
                  <a:srgbClr val="002060"/>
                </a:solidFill>
                <a:latin typeface="Comic Sans MS" panose="030F0702030302020204" pitchFamily="66" charset="0"/>
              </a:rPr>
              <a:t>Key question: </a:t>
            </a:r>
          </a:p>
          <a:p>
            <a:r>
              <a:rPr lang="en-US" sz="2800" dirty="0">
                <a:solidFill>
                  <a:srgbClr val="202122"/>
                </a:solidFill>
                <a:latin typeface="Comic Sans MS" panose="030F0702030302020204" pitchFamily="66" charset="0"/>
              </a:rPr>
              <a:t>During their cross-examinations, many defendants justified their involvement in the Holocaust as ‘just doing their job’. </a:t>
            </a:r>
          </a:p>
          <a:p>
            <a:r>
              <a:rPr lang="en-US" sz="2800" b="1" dirty="0">
                <a:solidFill>
                  <a:srgbClr val="202122"/>
                </a:solidFill>
                <a:latin typeface="Comic Sans MS" panose="030F0702030302020204" pitchFamily="66" charset="0"/>
              </a:rPr>
              <a:t>Could this ever be a valid excuse for being involved in such a crime?</a:t>
            </a:r>
            <a:endParaRPr lang="en-US" sz="2800" dirty="0">
              <a:solidFill>
                <a:srgbClr val="202122"/>
              </a:solidFill>
              <a:latin typeface="Comic Sans MS" panose="030F0702030302020204" pitchFamily="66" charset="0"/>
            </a:endParaRPr>
          </a:p>
          <a:p>
            <a:pPr algn="ctr"/>
            <a:r>
              <a:rPr lang="en-US" sz="3600" b="1" i="1" dirty="0">
                <a:solidFill>
                  <a:srgbClr val="FF0000"/>
                </a:solidFill>
                <a:latin typeface="Comic Sans MS" panose="030F0702030302020204" pitchFamily="66" charset="0"/>
              </a:rPr>
              <a:t>Think</a:t>
            </a:r>
            <a:r>
              <a:rPr lang="en-US" sz="3600" b="1" i="1" dirty="0">
                <a:solidFill>
                  <a:srgbClr val="202122"/>
                </a:solidFill>
                <a:latin typeface="Comic Sans MS" panose="030F0702030302020204" pitchFamily="66" charset="0"/>
              </a:rPr>
              <a:t> – </a:t>
            </a:r>
            <a:r>
              <a:rPr lang="en-US" sz="3600" b="1" i="1" dirty="0">
                <a:solidFill>
                  <a:srgbClr val="002060"/>
                </a:solidFill>
                <a:latin typeface="Comic Sans MS" panose="030F0702030302020204" pitchFamily="66" charset="0"/>
              </a:rPr>
              <a:t>Pair</a:t>
            </a:r>
            <a:r>
              <a:rPr lang="en-US" sz="3600" b="1" i="1" dirty="0">
                <a:solidFill>
                  <a:srgbClr val="202122"/>
                </a:solidFill>
                <a:latin typeface="Comic Sans MS" panose="030F0702030302020204" pitchFamily="66" charset="0"/>
              </a:rPr>
              <a:t> – Share</a:t>
            </a:r>
          </a:p>
        </p:txBody>
      </p:sp>
      <p:sp>
        <p:nvSpPr>
          <p:cNvPr id="6" name="TextBox 5">
            <a:extLst>
              <a:ext uri="{FF2B5EF4-FFF2-40B4-BE49-F238E27FC236}">
                <a16:creationId xmlns:a16="http://schemas.microsoft.com/office/drawing/2014/main" id="{9EC4D0A2-2BEC-4B20-A422-BAD391F088BD}"/>
              </a:ext>
            </a:extLst>
          </p:cNvPr>
          <p:cNvSpPr txBox="1"/>
          <p:nvPr/>
        </p:nvSpPr>
        <p:spPr>
          <a:xfrm>
            <a:off x="799513" y="3668034"/>
            <a:ext cx="10592973" cy="3046988"/>
          </a:xfrm>
          <a:prstGeom prst="rect">
            <a:avLst/>
          </a:prstGeom>
          <a:solidFill>
            <a:srgbClr val="FFFF00"/>
          </a:solidFill>
          <a:ln w="19050">
            <a:solidFill>
              <a:schemeClr val="tx1"/>
            </a:solidFill>
          </a:ln>
        </p:spPr>
        <p:txBody>
          <a:bodyPr wrap="square" rtlCol="0">
            <a:spAutoFit/>
          </a:bodyPr>
          <a:lstStyle/>
          <a:p>
            <a:r>
              <a:rPr lang="en-GB" sz="2400" b="1" u="sng" dirty="0">
                <a:latin typeface="Comic Sans MS" panose="030F0702030302020204" pitchFamily="66" charset="0"/>
              </a:rPr>
              <a:t>TASK</a:t>
            </a:r>
            <a:r>
              <a:rPr lang="en-GB" sz="2400" dirty="0">
                <a:latin typeface="Comic Sans MS" panose="030F0702030302020204" pitchFamily="66" charset="0"/>
              </a:rPr>
              <a:t>: Now write a statement agreeing AND disagreeing with the excuse given by war criminals.</a:t>
            </a:r>
          </a:p>
          <a:p>
            <a:endParaRPr lang="en-GB" sz="2400" dirty="0">
              <a:latin typeface="Comic Sans MS" panose="030F0702030302020204" pitchFamily="66" charset="0"/>
            </a:endParaRPr>
          </a:p>
          <a:p>
            <a:r>
              <a:rPr lang="en-GB" sz="2400" b="1" i="1" dirty="0">
                <a:latin typeface="Comic Sans MS" panose="030F0702030302020204" pitchFamily="66" charset="0"/>
              </a:rPr>
              <a:t>‘I can see how the excuse ‘I was just doing my job’ could be justifiable for being involved in the Holocaust because…’</a:t>
            </a:r>
          </a:p>
          <a:p>
            <a:endParaRPr lang="en-GB" sz="2400" b="1" i="1" dirty="0">
              <a:latin typeface="Comic Sans MS" panose="030F0702030302020204" pitchFamily="66" charset="0"/>
            </a:endParaRPr>
          </a:p>
          <a:p>
            <a:r>
              <a:rPr lang="en-GB" sz="2400" b="1" i="1" dirty="0">
                <a:latin typeface="Comic Sans MS" panose="030F0702030302020204" pitchFamily="66" charset="0"/>
              </a:rPr>
              <a:t>‘I disagree the excuse ‘I was just doing my job’ could be justifiable for being involved in the Holocaust because…’</a:t>
            </a:r>
          </a:p>
        </p:txBody>
      </p:sp>
    </p:spTree>
    <p:extLst>
      <p:ext uri="{BB962C8B-B14F-4D97-AF65-F5344CB8AC3E}">
        <p14:creationId xmlns:p14="http://schemas.microsoft.com/office/powerpoint/2010/main" val="125496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8806" y="1714638"/>
            <a:ext cx="9847385" cy="646331"/>
          </a:xfrm>
          <a:prstGeom prst="rect">
            <a:avLst/>
          </a:prstGeom>
          <a:solidFill>
            <a:schemeClr val="bg1">
              <a:lumMod val="50000"/>
            </a:schemeClr>
          </a:solidFill>
        </p:spPr>
        <p:txBody>
          <a:bodyPr wrap="square" rtlCol="0">
            <a:spAutoFit/>
          </a:bodyPr>
          <a:lstStyle/>
          <a:p>
            <a:pPr algn="ctr"/>
            <a:r>
              <a:rPr lang="en-GB" sz="3600" b="1" dirty="0">
                <a:solidFill>
                  <a:schemeClr val="bg1"/>
                </a:solidFill>
                <a:latin typeface="Comic Sans MS" panose="030F0702030302020204" pitchFamily="66" charset="0"/>
              </a:rPr>
              <a:t>Why should we remember the Holocaust?</a:t>
            </a:r>
          </a:p>
        </p:txBody>
      </p:sp>
      <p:sp>
        <p:nvSpPr>
          <p:cNvPr id="7" name="TextBox 6">
            <a:extLst>
              <a:ext uri="{FF2B5EF4-FFF2-40B4-BE49-F238E27FC236}">
                <a16:creationId xmlns:a16="http://schemas.microsoft.com/office/drawing/2014/main" id="{8E69426A-F7BB-436E-A309-EFB9A60258C0}"/>
              </a:ext>
            </a:extLst>
          </p:cNvPr>
          <p:cNvSpPr txBox="1"/>
          <p:nvPr/>
        </p:nvSpPr>
        <p:spPr>
          <a:xfrm>
            <a:off x="2609558" y="0"/>
            <a:ext cx="6344528" cy="1569660"/>
          </a:xfrm>
          <a:prstGeom prst="rect">
            <a:avLst/>
          </a:prstGeom>
          <a:noFill/>
        </p:spPr>
        <p:txBody>
          <a:bodyPr wrap="square">
            <a:spAutoFit/>
          </a:bodyPr>
          <a:lstStyle/>
          <a:p>
            <a:pPr algn="ctr"/>
            <a:r>
              <a:rPr lang="en-GB" sz="4800" dirty="0">
                <a:solidFill>
                  <a:srgbClr val="FF0000"/>
                </a:solidFill>
                <a:latin typeface="Comic Sans MS" panose="030F0702030302020204" pitchFamily="66" charset="0"/>
              </a:rPr>
              <a:t>Think </a:t>
            </a:r>
            <a:r>
              <a:rPr lang="en-GB" sz="4800" dirty="0">
                <a:latin typeface="Comic Sans MS" panose="030F0702030302020204" pitchFamily="66" charset="0"/>
              </a:rPr>
              <a:t>– </a:t>
            </a:r>
            <a:r>
              <a:rPr lang="en-GB" sz="4800" dirty="0">
                <a:solidFill>
                  <a:srgbClr val="00B050"/>
                </a:solidFill>
                <a:latin typeface="Comic Sans MS" panose="030F0702030302020204" pitchFamily="66" charset="0"/>
              </a:rPr>
              <a:t>Pair</a:t>
            </a:r>
            <a:r>
              <a:rPr lang="en-GB" sz="4800" dirty="0">
                <a:latin typeface="Comic Sans MS" panose="030F0702030302020204" pitchFamily="66" charset="0"/>
              </a:rPr>
              <a:t> – </a:t>
            </a:r>
            <a:r>
              <a:rPr lang="en-GB" sz="4800" dirty="0">
                <a:solidFill>
                  <a:srgbClr val="0070C0"/>
                </a:solidFill>
                <a:latin typeface="Comic Sans MS" panose="030F0702030302020204" pitchFamily="66" charset="0"/>
              </a:rPr>
              <a:t>Share</a:t>
            </a:r>
          </a:p>
          <a:p>
            <a:pPr algn="ctr"/>
            <a:r>
              <a:rPr lang="en-GB" sz="4800" dirty="0">
                <a:latin typeface="Comic Sans MS" panose="030F0702030302020204" pitchFamily="66" charset="0"/>
              </a:rPr>
              <a:t>2 mins to discuss!!</a:t>
            </a:r>
          </a:p>
        </p:txBody>
      </p:sp>
      <p:pic>
        <p:nvPicPr>
          <p:cNvPr id="2050" name="Picture 2" descr="Image result for mini whiteboard">
            <a:extLst>
              <a:ext uri="{FF2B5EF4-FFF2-40B4-BE49-F238E27FC236}">
                <a16:creationId xmlns:a16="http://schemas.microsoft.com/office/drawing/2014/main" id="{E9CB3398-A6EA-43FA-B42F-8FBEF30C13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645" t="21487" r="14796" b="20256"/>
          <a:stretch/>
        </p:blipFill>
        <p:spPr bwMode="auto">
          <a:xfrm>
            <a:off x="9582442" y="0"/>
            <a:ext cx="2194560" cy="16575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ee the source image">
            <a:extLst>
              <a:ext uri="{FF2B5EF4-FFF2-40B4-BE49-F238E27FC236}">
                <a16:creationId xmlns:a16="http://schemas.microsoft.com/office/drawing/2014/main" id="{FD5563BF-1014-4FCB-9984-C79A744420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4567" y="3139807"/>
            <a:ext cx="4095750" cy="22383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holocaust memorial day sheffield">
            <a:extLst>
              <a:ext uri="{FF2B5EF4-FFF2-40B4-BE49-F238E27FC236}">
                <a16:creationId xmlns:a16="http://schemas.microsoft.com/office/drawing/2014/main" id="{641142E3-89CA-45AF-AD89-1577FD9F0C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0143" y="2524338"/>
            <a:ext cx="2560394" cy="3572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614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3726" y="614101"/>
            <a:ext cx="4471614" cy="5311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242"/>
          <a:stretch/>
        </p:blipFill>
        <p:spPr bwMode="auto">
          <a:xfrm>
            <a:off x="8233894" y="4015555"/>
            <a:ext cx="3533350" cy="2864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https://encrypted-tbn0.gstatic.com/images?q=tbn:ANd9GcSWR7PfG8af51dDAF8Rk6pkJslsZ9NUYZBQrHCigQPcnAbPrd7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1003" y="3156565"/>
            <a:ext cx="3563888" cy="9070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33894" y="31029"/>
            <a:ext cx="3533350" cy="3125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2321" y="4429531"/>
            <a:ext cx="5617277" cy="24594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0" y="31029"/>
            <a:ext cx="4322070" cy="2862322"/>
          </a:xfrm>
          <a:prstGeom prst="rect">
            <a:avLst/>
          </a:prstGeom>
          <a:solidFill>
            <a:schemeClr val="bg1">
              <a:lumMod val="50000"/>
            </a:schemeClr>
          </a:solidFill>
        </p:spPr>
        <p:txBody>
          <a:bodyPr wrap="square" rtlCol="0">
            <a:spAutoFit/>
          </a:bodyPr>
          <a:lstStyle/>
          <a:p>
            <a:pPr algn="ctr"/>
            <a:r>
              <a:rPr lang="en-GB" sz="3600" b="1" dirty="0">
                <a:solidFill>
                  <a:schemeClr val="bg1"/>
                </a:solidFill>
                <a:latin typeface="Comic Sans MS" panose="030F0702030302020204" pitchFamily="66" charset="0"/>
              </a:rPr>
              <a:t>Why do you think some people deny that the Holocaust ever happened?</a:t>
            </a:r>
          </a:p>
        </p:txBody>
      </p:sp>
    </p:spTree>
    <p:extLst>
      <p:ext uri="{BB962C8B-B14F-4D97-AF65-F5344CB8AC3E}">
        <p14:creationId xmlns:p14="http://schemas.microsoft.com/office/powerpoint/2010/main" val="698797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2192000" cy="646331"/>
          </a:xfrm>
          <a:prstGeom prst="rect">
            <a:avLst/>
          </a:prstGeom>
          <a:solidFill>
            <a:schemeClr val="bg1">
              <a:lumMod val="50000"/>
            </a:schemeClr>
          </a:solidFill>
        </p:spPr>
        <p:txBody>
          <a:bodyPr wrap="square" rtlCol="0">
            <a:spAutoFit/>
          </a:bodyPr>
          <a:lstStyle/>
          <a:p>
            <a:pPr algn="ctr"/>
            <a:r>
              <a:rPr lang="en-GB" sz="3600" b="1" dirty="0">
                <a:solidFill>
                  <a:schemeClr val="bg1"/>
                </a:solidFill>
                <a:latin typeface="Comic Sans MS" panose="030F0702030302020204" pitchFamily="66" charset="0"/>
              </a:rPr>
              <a:t>Why should we remember the Holocaust?</a:t>
            </a:r>
          </a:p>
        </p:txBody>
      </p:sp>
      <p:sp>
        <p:nvSpPr>
          <p:cNvPr id="5" name="TextBox 4"/>
          <p:cNvSpPr txBox="1"/>
          <p:nvPr/>
        </p:nvSpPr>
        <p:spPr>
          <a:xfrm>
            <a:off x="1849902" y="1228397"/>
            <a:ext cx="8799342" cy="4401205"/>
          </a:xfrm>
          <a:prstGeom prst="rect">
            <a:avLst/>
          </a:prstGeom>
          <a:noFill/>
          <a:ln w="38100">
            <a:solidFill>
              <a:schemeClr val="tx1"/>
            </a:solidFill>
          </a:ln>
        </p:spPr>
        <p:txBody>
          <a:bodyPr wrap="square" rtlCol="0">
            <a:spAutoFit/>
          </a:bodyPr>
          <a:lstStyle/>
          <a:p>
            <a:pPr algn="ctr"/>
            <a:r>
              <a:rPr lang="en-GB" sz="2800" dirty="0">
                <a:latin typeface="Comic Sans MS" panose="030F0702030302020204" pitchFamily="66" charset="0"/>
              </a:rPr>
              <a:t>Task:</a:t>
            </a:r>
          </a:p>
          <a:p>
            <a:pPr algn="ctr"/>
            <a:endParaRPr lang="en-GB" sz="2800" dirty="0">
              <a:latin typeface="Comic Sans MS" panose="030F0702030302020204" pitchFamily="66" charset="0"/>
            </a:endParaRPr>
          </a:p>
          <a:p>
            <a:pPr algn="ctr"/>
            <a:r>
              <a:rPr lang="en-GB" sz="2800" dirty="0">
                <a:latin typeface="Comic Sans MS" panose="030F0702030302020204" pitchFamily="66" charset="0"/>
              </a:rPr>
              <a:t>Write a paragraph answer to the question above:</a:t>
            </a:r>
          </a:p>
          <a:p>
            <a:endParaRPr lang="en-GB" sz="2800" b="1" i="1" dirty="0">
              <a:solidFill>
                <a:srgbClr val="0070C0"/>
              </a:solidFill>
              <a:latin typeface="Comic Sans MS" panose="030F0702030302020204" pitchFamily="66" charset="0"/>
            </a:endParaRPr>
          </a:p>
          <a:p>
            <a:r>
              <a:rPr lang="en-GB" sz="2800" b="1" i="1" dirty="0">
                <a:solidFill>
                  <a:srgbClr val="0070C0"/>
                </a:solidFill>
                <a:latin typeface="Comic Sans MS" panose="030F0702030302020204" pitchFamily="66" charset="0"/>
              </a:rPr>
              <a:t>‘I believe the Holocaust was a significant because…’</a:t>
            </a:r>
          </a:p>
          <a:p>
            <a:r>
              <a:rPr lang="en-GB" sz="2800" b="1" i="1" dirty="0">
                <a:solidFill>
                  <a:srgbClr val="0070C0"/>
                </a:solidFill>
                <a:latin typeface="Comic Sans MS" panose="030F0702030302020204" pitchFamily="66" charset="0"/>
              </a:rPr>
              <a:t>‘It is important for people in the modern day to learning about the Holocaust because…’</a:t>
            </a:r>
          </a:p>
          <a:p>
            <a:r>
              <a:rPr lang="en-GB" sz="2800" b="1" i="1" dirty="0">
                <a:solidFill>
                  <a:srgbClr val="0070C0"/>
                </a:solidFill>
                <a:latin typeface="Comic Sans MS" panose="030F0702030302020204" pitchFamily="66" charset="0"/>
              </a:rPr>
              <a:t>‘Therefore, learning about the Holocaust can have an impact on people today because…’</a:t>
            </a:r>
          </a:p>
        </p:txBody>
      </p:sp>
    </p:spTree>
    <p:extLst>
      <p:ext uri="{BB962C8B-B14F-4D97-AF65-F5344CB8AC3E}">
        <p14:creationId xmlns:p14="http://schemas.microsoft.com/office/powerpoint/2010/main" val="894635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661375" y="592429"/>
            <a:ext cx="9105363" cy="850006"/>
          </a:xfrm>
          <a:prstGeom prst="round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u="sng" dirty="0">
                <a:solidFill>
                  <a:schemeClr val="tx1"/>
                </a:solidFill>
                <a:latin typeface="Comic Sans MS" panose="030F0702030302020204" pitchFamily="66" charset="0"/>
              </a:rPr>
              <a:t>LI: Who were the liberators of the Holocaust? </a:t>
            </a:r>
          </a:p>
        </p:txBody>
      </p:sp>
      <p:sp>
        <p:nvSpPr>
          <p:cNvPr id="5" name="Rounded Rectangle 4"/>
          <p:cNvSpPr/>
          <p:nvPr/>
        </p:nvSpPr>
        <p:spPr>
          <a:xfrm>
            <a:off x="1034319" y="2880135"/>
            <a:ext cx="3990931" cy="178425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identify</a:t>
            </a:r>
            <a:r>
              <a:rPr lang="en-GB" sz="2000" dirty="0">
                <a:solidFill>
                  <a:schemeClr val="tx1"/>
                </a:solidFill>
                <a:latin typeface="Comic Sans MS" panose="030F0702030302020204" pitchFamily="66" charset="0"/>
              </a:rPr>
              <a:t> how Nazi camps were liberated.</a:t>
            </a:r>
          </a:p>
        </p:txBody>
      </p:sp>
      <p:sp>
        <p:nvSpPr>
          <p:cNvPr id="6" name="Rounded Rectangle 5"/>
          <p:cNvSpPr/>
          <p:nvPr/>
        </p:nvSpPr>
        <p:spPr>
          <a:xfrm>
            <a:off x="7512782" y="2880134"/>
            <a:ext cx="4436254" cy="178425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describe</a:t>
            </a:r>
            <a:r>
              <a:rPr lang="en-GB" sz="2000" b="1" dirty="0">
                <a:solidFill>
                  <a:srgbClr val="FF0000"/>
                </a:solidFill>
                <a:latin typeface="Comic Sans MS" panose="030F0702030302020204" pitchFamily="66" charset="0"/>
              </a:rPr>
              <a:t> </a:t>
            </a:r>
            <a:r>
              <a:rPr lang="en-GB" sz="2000" dirty="0">
                <a:solidFill>
                  <a:schemeClr val="tx1"/>
                </a:solidFill>
                <a:latin typeface="Comic Sans MS" panose="030F0702030302020204" pitchFamily="66" charset="0"/>
              </a:rPr>
              <a:t>the allied response to the discovery of the true horrors of the death camps.</a:t>
            </a:r>
          </a:p>
          <a:p>
            <a:pPr algn="ctr"/>
            <a:endParaRPr lang="en-GB" sz="1400" dirty="0"/>
          </a:p>
        </p:txBody>
      </p:sp>
      <p:sp>
        <p:nvSpPr>
          <p:cNvPr id="7" name="TextBox 6"/>
          <p:cNvSpPr txBox="1"/>
          <p:nvPr/>
        </p:nvSpPr>
        <p:spPr>
          <a:xfrm>
            <a:off x="1164083" y="3003453"/>
            <a:ext cx="2364118" cy="400110"/>
          </a:xfrm>
          <a:prstGeom prst="rect">
            <a:avLst/>
          </a:prstGeom>
          <a:noFill/>
        </p:spPr>
        <p:txBody>
          <a:bodyPr wrap="square" rtlCol="0">
            <a:spAutoFit/>
          </a:bodyPr>
          <a:lstStyle/>
          <a:p>
            <a:r>
              <a:rPr lang="en-GB" sz="2000" u="sng" dirty="0">
                <a:latin typeface="Comic Sans MS" panose="030F0702030302020204" pitchFamily="66" charset="0"/>
              </a:rPr>
              <a:t>BASIC G1-2:</a:t>
            </a:r>
          </a:p>
        </p:txBody>
      </p:sp>
      <p:sp>
        <p:nvSpPr>
          <p:cNvPr id="8" name="TextBox 7"/>
          <p:cNvSpPr txBox="1"/>
          <p:nvPr/>
        </p:nvSpPr>
        <p:spPr>
          <a:xfrm>
            <a:off x="7545046" y="2880134"/>
            <a:ext cx="2185863" cy="400110"/>
          </a:xfrm>
          <a:prstGeom prst="rect">
            <a:avLst/>
          </a:prstGeom>
          <a:noFill/>
        </p:spPr>
        <p:txBody>
          <a:bodyPr wrap="square" rtlCol="0">
            <a:spAutoFit/>
          </a:bodyPr>
          <a:lstStyle/>
          <a:p>
            <a:r>
              <a:rPr lang="en-GB" sz="2000" u="sng" dirty="0">
                <a:latin typeface="Comic Sans MS" panose="030F0702030302020204" pitchFamily="66" charset="0"/>
              </a:rPr>
              <a:t>SIMPLE G3</a:t>
            </a:r>
          </a:p>
        </p:txBody>
      </p:sp>
      <p:sp>
        <p:nvSpPr>
          <p:cNvPr id="9" name="Rounded Rectangle 8"/>
          <p:cNvSpPr/>
          <p:nvPr/>
        </p:nvSpPr>
        <p:spPr>
          <a:xfrm>
            <a:off x="4317071" y="4897105"/>
            <a:ext cx="3944014" cy="1818447"/>
          </a:xfrm>
          <a:prstGeom prst="roundRect">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explain</a:t>
            </a:r>
            <a:r>
              <a:rPr lang="en-GB" sz="2000" u="sng" dirty="0">
                <a:solidFill>
                  <a:srgbClr val="FF0000"/>
                </a:solidFill>
                <a:latin typeface="Comic Sans MS" panose="030F0702030302020204" pitchFamily="66" charset="0"/>
              </a:rPr>
              <a:t> </a:t>
            </a:r>
            <a:r>
              <a:rPr lang="en-GB" sz="2000" dirty="0">
                <a:solidFill>
                  <a:schemeClr val="tx1"/>
                </a:solidFill>
                <a:latin typeface="Comic Sans MS" panose="030F0702030302020204" pitchFamily="66" charset="0"/>
              </a:rPr>
              <a:t>how the Nuremburg Trails punished the Nazi officials involved in the Holocaust.</a:t>
            </a:r>
          </a:p>
          <a:p>
            <a:pPr algn="ctr"/>
            <a:endParaRPr lang="en-GB" sz="1400" dirty="0"/>
          </a:p>
        </p:txBody>
      </p:sp>
      <p:sp>
        <p:nvSpPr>
          <p:cNvPr id="10" name="TextBox 9"/>
          <p:cNvSpPr txBox="1"/>
          <p:nvPr/>
        </p:nvSpPr>
        <p:spPr>
          <a:xfrm>
            <a:off x="4317071" y="4875260"/>
            <a:ext cx="2578987" cy="400110"/>
          </a:xfrm>
          <a:prstGeom prst="rect">
            <a:avLst/>
          </a:prstGeom>
          <a:noFill/>
        </p:spPr>
        <p:txBody>
          <a:bodyPr wrap="square" rtlCol="0">
            <a:spAutoFit/>
          </a:bodyPr>
          <a:lstStyle/>
          <a:p>
            <a:r>
              <a:rPr lang="en-GB" sz="2000" u="sng" dirty="0">
                <a:latin typeface="Comic Sans MS" panose="030F0702030302020204" pitchFamily="66" charset="0"/>
              </a:rPr>
              <a:t>DEVELOPED G4-5:</a:t>
            </a:r>
          </a:p>
        </p:txBody>
      </p:sp>
      <p:sp>
        <p:nvSpPr>
          <p:cNvPr id="2" name="TextBox 1">
            <a:extLst>
              <a:ext uri="{FF2B5EF4-FFF2-40B4-BE49-F238E27FC236}">
                <a16:creationId xmlns:a16="http://schemas.microsoft.com/office/drawing/2014/main" id="{96B929B5-E49D-4E2E-8D7B-C95D54020904}"/>
              </a:ext>
            </a:extLst>
          </p:cNvPr>
          <p:cNvSpPr txBox="1"/>
          <p:nvPr/>
        </p:nvSpPr>
        <p:spPr>
          <a:xfrm>
            <a:off x="1011382" y="2064327"/>
            <a:ext cx="3214254" cy="800219"/>
          </a:xfrm>
          <a:prstGeom prst="rect">
            <a:avLst/>
          </a:prstGeom>
          <a:noFill/>
        </p:spPr>
        <p:txBody>
          <a:bodyPr wrap="square" rtlCol="0">
            <a:spAutoFit/>
          </a:bodyPr>
          <a:lstStyle/>
          <a:p>
            <a:r>
              <a:rPr lang="en-GB" sz="2800" dirty="0">
                <a:latin typeface="Comic Sans MS" panose="030F0702030302020204" pitchFamily="66" charset="0"/>
              </a:rPr>
              <a:t>Success Criteria:</a:t>
            </a:r>
          </a:p>
          <a:p>
            <a:endParaRPr lang="en-GB" dirty="0"/>
          </a:p>
        </p:txBody>
      </p:sp>
    </p:spTree>
    <p:extLst>
      <p:ext uri="{BB962C8B-B14F-4D97-AF65-F5344CB8AC3E}">
        <p14:creationId xmlns:p14="http://schemas.microsoft.com/office/powerpoint/2010/main" val="112295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EC95433-4BA9-4C2E-A12B-9DA97B12ECB9}"/>
              </a:ext>
            </a:extLst>
          </p:cNvPr>
          <p:cNvSpPr txBox="1"/>
          <p:nvPr/>
        </p:nvSpPr>
        <p:spPr>
          <a:xfrm>
            <a:off x="-432497" y="0"/>
            <a:ext cx="9223513" cy="584775"/>
          </a:xfrm>
          <a:prstGeom prst="rect">
            <a:avLst/>
          </a:prstGeom>
          <a:noFill/>
        </p:spPr>
        <p:txBody>
          <a:bodyPr wrap="square">
            <a:spAutoFit/>
          </a:bodyPr>
          <a:lstStyle/>
          <a:p>
            <a:pPr algn="ctr"/>
            <a:r>
              <a:rPr lang="en-GB" sz="3200" b="1" dirty="0">
                <a:latin typeface="Comic Sans MS" panose="030F0702030302020204" pitchFamily="66" charset="0"/>
              </a:rPr>
              <a:t>The Liberation of Concentration Camps</a:t>
            </a:r>
          </a:p>
        </p:txBody>
      </p:sp>
      <p:pic>
        <p:nvPicPr>
          <p:cNvPr id="5" name="Picture 2" descr="They have landed” – How D-Day led to the liberation of the concentration  camps">
            <a:extLst>
              <a:ext uri="{FF2B5EF4-FFF2-40B4-BE49-F238E27FC236}">
                <a16:creationId xmlns:a16="http://schemas.microsoft.com/office/drawing/2014/main" id="{1FC4E4BA-8C1B-43C7-8F69-0842D2FB6C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8939" y="4373217"/>
            <a:ext cx="4904705" cy="248478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9BEC2BE-38D2-4E7F-A2DE-E9921F69FD92}"/>
              </a:ext>
            </a:extLst>
          </p:cNvPr>
          <p:cNvSpPr txBox="1"/>
          <p:nvPr/>
        </p:nvSpPr>
        <p:spPr>
          <a:xfrm>
            <a:off x="38356" y="693196"/>
            <a:ext cx="8281809" cy="4801314"/>
          </a:xfrm>
          <a:prstGeom prst="rect">
            <a:avLst/>
          </a:prstGeom>
          <a:noFill/>
        </p:spPr>
        <p:txBody>
          <a:bodyPr wrap="square">
            <a:spAutoFit/>
          </a:bodyPr>
          <a:lstStyle/>
          <a:p>
            <a:pPr marL="285750" indent="-285750">
              <a:buFont typeface="Arial" panose="020B0604020202020204" pitchFamily="34" charset="0"/>
              <a:buChar char="•"/>
            </a:pPr>
            <a:r>
              <a:rPr lang="en-US" b="0" i="0" dirty="0">
                <a:effectLst/>
                <a:latin typeface="Comic Sans MS" panose="030F0702030302020204" pitchFamily="66" charset="0"/>
              </a:rPr>
              <a:t>As the Allies advanced across Europe at the end of the Second World War, they came across concentration camps filled with sick and starving prisoners.</a:t>
            </a:r>
          </a:p>
          <a:p>
            <a:pPr marL="285750" indent="-285750">
              <a:buFont typeface="Arial" panose="020B0604020202020204" pitchFamily="34" charset="0"/>
              <a:buChar char="•"/>
            </a:pPr>
            <a:endParaRPr lang="en-US" b="0" i="0" dirty="0">
              <a:effectLst/>
              <a:latin typeface="Comic Sans MS" panose="030F0702030302020204" pitchFamily="66" charset="0"/>
            </a:endParaRPr>
          </a:p>
          <a:p>
            <a:pPr marL="285750" indent="-285750">
              <a:buFont typeface="Arial" panose="020B0604020202020204" pitchFamily="34" charset="0"/>
              <a:buChar char="•"/>
            </a:pPr>
            <a:r>
              <a:rPr lang="en-US" b="0" i="0" dirty="0">
                <a:solidFill>
                  <a:srgbClr val="002060"/>
                </a:solidFill>
                <a:effectLst/>
                <a:latin typeface="Comic Sans MS" panose="030F0702030302020204" pitchFamily="66" charset="0"/>
              </a:rPr>
              <a:t>Surprised by the rapid Soviet advance from the east, the Germans attempted to hide the evidence of mass murder by demolishing much of the camp, but parts - including the gas chambers - were left standing.</a:t>
            </a:r>
          </a:p>
          <a:p>
            <a:pPr marL="285750" indent="-285750">
              <a:buFont typeface="Arial" panose="020B0604020202020204" pitchFamily="34" charset="0"/>
              <a:buChar char="•"/>
            </a:pPr>
            <a:endParaRPr lang="en-US" b="0" i="0" dirty="0">
              <a:effectLst/>
              <a:latin typeface="Comic Sans MS" panose="030F0702030302020204" pitchFamily="66" charset="0"/>
            </a:endParaRPr>
          </a:p>
          <a:p>
            <a:pPr marL="285750" indent="-285750">
              <a:buFont typeface="Arial" panose="020B0604020202020204" pitchFamily="34" charset="0"/>
              <a:buChar char="•"/>
            </a:pPr>
            <a:r>
              <a:rPr lang="en-US" b="0" i="0" dirty="0">
                <a:effectLst/>
                <a:latin typeface="Comic Sans MS" panose="030F0702030302020204" pitchFamily="66" charset="0"/>
              </a:rPr>
              <a:t>As the Soviet Army advanced from the east, the Nazis transported prisoners away from the front and deep into Germany.</a:t>
            </a:r>
          </a:p>
          <a:p>
            <a:pPr marL="285750" indent="-285750">
              <a:buFont typeface="Arial" panose="020B0604020202020204" pitchFamily="34" charset="0"/>
              <a:buChar char="•"/>
            </a:pPr>
            <a:endParaRPr lang="en-US" b="0" i="0" dirty="0">
              <a:effectLst/>
              <a:latin typeface="Comic Sans MS" panose="030F0702030302020204" pitchFamily="66" charset="0"/>
            </a:endParaRPr>
          </a:p>
          <a:p>
            <a:pPr marL="285750" indent="-285750">
              <a:buFont typeface="Arial" panose="020B0604020202020204" pitchFamily="34" charset="0"/>
              <a:buChar char="•"/>
            </a:pPr>
            <a:r>
              <a:rPr lang="en-US" b="0" i="0" dirty="0">
                <a:solidFill>
                  <a:srgbClr val="002060"/>
                </a:solidFill>
                <a:effectLst/>
                <a:latin typeface="Comic Sans MS" panose="030F0702030302020204" pitchFamily="66" charset="0"/>
              </a:rPr>
              <a:t> Some prisoners were taken from the camps by train, but most were force-marched hundreds of miles, often in freezing weather and without proper clothing or shoes. </a:t>
            </a:r>
          </a:p>
          <a:p>
            <a:pPr marL="285750" indent="-285750">
              <a:buFont typeface="Arial" panose="020B0604020202020204" pitchFamily="34" charset="0"/>
              <a:buChar char="•"/>
            </a:pPr>
            <a:endParaRPr lang="en-US" b="0" i="0" dirty="0">
              <a:effectLst/>
              <a:latin typeface="Comic Sans MS" panose="030F0702030302020204" pitchFamily="66" charset="0"/>
            </a:endParaRPr>
          </a:p>
          <a:p>
            <a:pPr marL="285750" indent="-285750">
              <a:buFont typeface="Arial" panose="020B0604020202020204" pitchFamily="34" charset="0"/>
              <a:buChar char="•"/>
            </a:pPr>
            <a:r>
              <a:rPr lang="en-GB" dirty="0">
                <a:latin typeface="Comic Sans MS" panose="030F0702030302020204" pitchFamily="66" charset="0"/>
              </a:rPr>
              <a:t>These became known as ‘death marches’.</a:t>
            </a:r>
          </a:p>
          <a:p>
            <a:endParaRPr lang="en-GB" dirty="0">
              <a:latin typeface="Comic Sans MS" panose="030F0702030302020204" pitchFamily="66" charset="0"/>
            </a:endParaRPr>
          </a:p>
        </p:txBody>
      </p:sp>
      <p:pic>
        <p:nvPicPr>
          <p:cNvPr id="7" name="Picture 2" descr="Image result for destroyed concentration camps">
            <a:extLst>
              <a:ext uri="{FF2B5EF4-FFF2-40B4-BE49-F238E27FC236}">
                <a16:creationId xmlns:a16="http://schemas.microsoft.com/office/drawing/2014/main" id="{C795747D-552D-432C-9639-A362511EAC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3255" y="0"/>
            <a:ext cx="3100389" cy="211337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destroyed concentration camps">
            <a:extLst>
              <a:ext uri="{FF2B5EF4-FFF2-40B4-BE49-F238E27FC236}">
                <a16:creationId xmlns:a16="http://schemas.microsoft.com/office/drawing/2014/main" id="{144320B1-2FDE-4F43-8627-A3538F7BBE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0165" y="2185453"/>
            <a:ext cx="3633295" cy="20002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AB6D3BB-EC35-4215-9DDB-CAEF09F9BABC}"/>
              </a:ext>
            </a:extLst>
          </p:cNvPr>
          <p:cNvSpPr txBox="1"/>
          <p:nvPr/>
        </p:nvSpPr>
        <p:spPr>
          <a:xfrm>
            <a:off x="0" y="5615608"/>
            <a:ext cx="7060096" cy="923330"/>
          </a:xfrm>
          <a:prstGeom prst="rect">
            <a:avLst/>
          </a:prstGeom>
          <a:noFill/>
        </p:spPr>
        <p:txBody>
          <a:bodyPr wrap="square">
            <a:spAutoFit/>
          </a:bodyPr>
          <a:lstStyle/>
          <a:p>
            <a:pPr marL="285750" indent="-285750">
              <a:buFont typeface="Arial" panose="020B0604020202020204" pitchFamily="34" charset="0"/>
              <a:buChar char="•"/>
            </a:pPr>
            <a:r>
              <a:rPr lang="en-US" b="0" i="0" dirty="0">
                <a:solidFill>
                  <a:srgbClr val="002060"/>
                </a:solidFill>
                <a:effectLst/>
                <a:latin typeface="Comic Sans MS" panose="030F0702030302020204" pitchFamily="66" charset="0"/>
              </a:rPr>
              <a:t>The first intake of food proved fatal for many prisoners, too weak from starvation to digest it. For the survivors of the Nazi camps, the road to recovery would be long and painful.</a:t>
            </a:r>
            <a:endParaRPr lang="en-GB"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305932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61651" y="2012763"/>
            <a:ext cx="3143129" cy="646331"/>
          </a:xfrm>
          <a:prstGeom prst="rect">
            <a:avLst/>
          </a:prstGeom>
        </p:spPr>
        <p:txBody>
          <a:bodyPr wrap="square">
            <a:spAutoFit/>
          </a:bodyPr>
          <a:lstStyle/>
          <a:p>
            <a:r>
              <a:rPr lang="en-GB" dirty="0">
                <a:hlinkClick r:id="rId2"/>
              </a:rPr>
              <a:t>https://www.youtube.com/watch?v=kOIHRQlQqwU</a:t>
            </a:r>
            <a:endParaRPr lang="en-GB" dirty="0"/>
          </a:p>
        </p:txBody>
      </p:sp>
      <p:sp>
        <p:nvSpPr>
          <p:cNvPr id="6" name="TextBox 5"/>
          <p:cNvSpPr txBox="1"/>
          <p:nvPr/>
        </p:nvSpPr>
        <p:spPr>
          <a:xfrm>
            <a:off x="195942" y="203928"/>
            <a:ext cx="9613075" cy="1384995"/>
          </a:xfrm>
          <a:prstGeom prst="rect">
            <a:avLst/>
          </a:prstGeom>
          <a:noFill/>
        </p:spPr>
        <p:txBody>
          <a:bodyPr wrap="square" rtlCol="0">
            <a:spAutoFit/>
          </a:bodyPr>
          <a:lstStyle/>
          <a:p>
            <a:r>
              <a:rPr lang="en-GB" sz="2800" dirty="0">
                <a:latin typeface="Comic Sans MS" panose="030F0702030302020204" pitchFamily="66" charset="0"/>
              </a:rPr>
              <a:t>Copy down the spider diagram and make notes on at least 10 interesting aspects of the Liberation of concentration camps and the end of the Holocaust.</a:t>
            </a:r>
          </a:p>
        </p:txBody>
      </p:sp>
      <p:sp>
        <p:nvSpPr>
          <p:cNvPr id="7" name="Oval 6">
            <a:extLst>
              <a:ext uri="{FF2B5EF4-FFF2-40B4-BE49-F238E27FC236}">
                <a16:creationId xmlns:a16="http://schemas.microsoft.com/office/drawing/2014/main" id="{97B109C3-C48A-4386-BCB8-B7651C726150}"/>
              </a:ext>
            </a:extLst>
          </p:cNvPr>
          <p:cNvSpPr/>
          <p:nvPr/>
        </p:nvSpPr>
        <p:spPr>
          <a:xfrm>
            <a:off x="998320" y="2564210"/>
            <a:ext cx="5434148" cy="3017520"/>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Comic Sans MS" panose="030F0702030302020204" pitchFamily="66" charset="0"/>
              </a:rPr>
              <a:t>The Liberation of Concentration Camps</a:t>
            </a:r>
          </a:p>
        </p:txBody>
      </p:sp>
    </p:spTree>
    <p:extLst>
      <p:ext uri="{BB962C8B-B14F-4D97-AF65-F5344CB8AC3E}">
        <p14:creationId xmlns:p14="http://schemas.microsoft.com/office/powerpoint/2010/main" val="3249671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3792" y="1114976"/>
            <a:ext cx="5988344" cy="3770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835712" y="438004"/>
            <a:ext cx="9162846" cy="400110"/>
          </a:xfrm>
          <a:prstGeom prst="rect">
            <a:avLst/>
          </a:prstGeom>
          <a:solidFill>
            <a:schemeClr val="bg1"/>
          </a:solidFill>
        </p:spPr>
        <p:txBody>
          <a:bodyPr wrap="square">
            <a:spAutoFit/>
          </a:bodyPr>
          <a:lstStyle/>
          <a:p>
            <a:pPr algn="ctr"/>
            <a:r>
              <a:rPr lang="en-GB" sz="2000" b="1" dirty="0">
                <a:hlinkClick r:id="rId4"/>
              </a:rPr>
              <a:t>http://www.bbc.co.uk/archive/holocaust/5107.shtml</a:t>
            </a:r>
            <a:endParaRPr lang="en-GB" sz="2000" b="1" dirty="0"/>
          </a:p>
        </p:txBody>
      </p:sp>
      <p:sp>
        <p:nvSpPr>
          <p:cNvPr id="6" name="Rectangle 5"/>
          <p:cNvSpPr/>
          <p:nvPr/>
        </p:nvSpPr>
        <p:spPr>
          <a:xfrm>
            <a:off x="103031" y="5162278"/>
            <a:ext cx="11372045" cy="1754326"/>
          </a:xfrm>
          <a:prstGeom prst="rect">
            <a:avLst/>
          </a:prstGeom>
          <a:solidFill>
            <a:schemeClr val="accent1">
              <a:lumMod val="40000"/>
              <a:lumOff val="60000"/>
            </a:schemeClr>
          </a:solidFill>
        </p:spPr>
        <p:txBody>
          <a:bodyPr wrap="square">
            <a:spAutoFit/>
          </a:bodyPr>
          <a:lstStyle/>
          <a:p>
            <a:pPr>
              <a:lnSpc>
                <a:spcPct val="90000"/>
              </a:lnSpc>
            </a:pPr>
            <a:r>
              <a:rPr lang="en-US" sz="2000" dirty="0">
                <a:latin typeface="Comic Sans MS" panose="030F0702030302020204" pitchFamily="66" charset="0"/>
              </a:rPr>
              <a:t>The allies had known about the ways in which the Nazis were treating Jewish people during the war, however they felt that the only way to help them was to concentrate on winning the war.</a:t>
            </a:r>
          </a:p>
          <a:p>
            <a:pPr>
              <a:lnSpc>
                <a:spcPct val="90000"/>
              </a:lnSpc>
            </a:pPr>
            <a:endParaRPr lang="en-US" sz="2000" dirty="0">
              <a:latin typeface="Comic Sans MS" panose="030F0702030302020204" pitchFamily="66" charset="0"/>
            </a:endParaRPr>
          </a:p>
          <a:p>
            <a:pPr>
              <a:lnSpc>
                <a:spcPct val="90000"/>
              </a:lnSpc>
            </a:pPr>
            <a:r>
              <a:rPr lang="en-US" sz="2000" dirty="0">
                <a:latin typeface="Comic Sans MS" panose="030F0702030302020204" pitchFamily="66" charset="0"/>
              </a:rPr>
              <a:t>At the end of the war British and Russian troops entered some of the camps, with reporters following them. This is one of the reports from Britain.</a:t>
            </a:r>
          </a:p>
        </p:txBody>
      </p:sp>
      <p:sp>
        <p:nvSpPr>
          <p:cNvPr id="8" name="Rectangle 7"/>
          <p:cNvSpPr/>
          <p:nvPr/>
        </p:nvSpPr>
        <p:spPr>
          <a:xfrm>
            <a:off x="103031" y="1222427"/>
            <a:ext cx="3912378" cy="2677656"/>
          </a:xfrm>
          <a:prstGeom prst="rect">
            <a:avLst/>
          </a:prstGeom>
        </p:spPr>
        <p:txBody>
          <a:bodyPr wrap="square">
            <a:spAutoFit/>
          </a:bodyPr>
          <a:lstStyle/>
          <a:p>
            <a:pPr algn="ctr"/>
            <a:r>
              <a:rPr lang="en-GB" sz="2400" b="1" u="sng" dirty="0">
                <a:latin typeface="Comic Sans MS" panose="030F0702030302020204" pitchFamily="66" charset="0"/>
              </a:rPr>
              <a:t>Task:</a:t>
            </a:r>
          </a:p>
          <a:p>
            <a:pPr algn="ctr"/>
            <a:endParaRPr lang="en-GB" sz="2400" b="1" dirty="0">
              <a:latin typeface="Comic Sans MS" panose="030F0702030302020204" pitchFamily="66" charset="0"/>
            </a:endParaRPr>
          </a:p>
          <a:p>
            <a:pPr algn="ctr"/>
            <a:r>
              <a:rPr lang="en-GB" sz="2400" b="1" dirty="0">
                <a:latin typeface="Comic Sans MS" panose="030F0702030302020204" pitchFamily="66" charset="0"/>
              </a:rPr>
              <a:t>Add new facts to your spider diagram after listening to this BBC radio broadcast from 1945. </a:t>
            </a:r>
          </a:p>
        </p:txBody>
      </p:sp>
    </p:spTree>
    <p:extLst>
      <p:ext uri="{BB962C8B-B14F-4D97-AF65-F5344CB8AC3E}">
        <p14:creationId xmlns:p14="http://schemas.microsoft.com/office/powerpoint/2010/main" val="362206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7C1A78C-DE68-4D9B-A5B3-4A655E9F88CA}"/>
              </a:ext>
            </a:extLst>
          </p:cNvPr>
          <p:cNvSpPr/>
          <p:nvPr/>
        </p:nvSpPr>
        <p:spPr>
          <a:xfrm>
            <a:off x="3866211" y="3243083"/>
            <a:ext cx="5434148" cy="3017520"/>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Comic Sans MS" panose="030F0702030302020204" pitchFamily="66" charset="0"/>
              </a:rPr>
              <a:t>The Liberation of Concentration Camps</a:t>
            </a:r>
          </a:p>
        </p:txBody>
      </p:sp>
      <p:sp>
        <p:nvSpPr>
          <p:cNvPr id="5" name="TextBox 4">
            <a:extLst>
              <a:ext uri="{FF2B5EF4-FFF2-40B4-BE49-F238E27FC236}">
                <a16:creationId xmlns:a16="http://schemas.microsoft.com/office/drawing/2014/main" id="{9FA2A521-3B54-40FE-8AD6-4B971249FABA}"/>
              </a:ext>
            </a:extLst>
          </p:cNvPr>
          <p:cNvSpPr txBox="1"/>
          <p:nvPr/>
        </p:nvSpPr>
        <p:spPr>
          <a:xfrm>
            <a:off x="1961408" y="374072"/>
            <a:ext cx="8269183" cy="2554545"/>
          </a:xfrm>
          <a:prstGeom prst="rect">
            <a:avLst/>
          </a:prstGeom>
          <a:solidFill>
            <a:srgbClr val="FFFF00"/>
          </a:solidFill>
          <a:ln w="28575">
            <a:solidFill>
              <a:schemeClr val="tx1"/>
            </a:solidFill>
          </a:ln>
        </p:spPr>
        <p:txBody>
          <a:bodyPr wrap="square" rtlCol="0">
            <a:spAutoFit/>
          </a:bodyPr>
          <a:lstStyle/>
          <a:p>
            <a:r>
              <a:rPr lang="en-GB" sz="2000" b="1" dirty="0">
                <a:latin typeface="Comic Sans MS" panose="030F0702030302020204" pitchFamily="66" charset="0"/>
              </a:rPr>
              <a:t>TASK: Use the notes on your diagram to answer the question:</a:t>
            </a:r>
          </a:p>
          <a:p>
            <a:endParaRPr lang="en-GB" sz="2000" dirty="0">
              <a:latin typeface="Comic Sans MS" panose="030F0702030302020204" pitchFamily="66" charset="0"/>
            </a:endParaRPr>
          </a:p>
          <a:p>
            <a:pPr algn="ctr"/>
            <a:r>
              <a:rPr lang="en-GB" sz="2000" b="1" u="sng" dirty="0">
                <a:solidFill>
                  <a:srgbClr val="FF0000"/>
                </a:solidFill>
                <a:latin typeface="Comic Sans MS" panose="030F0702030302020204" pitchFamily="66" charset="0"/>
              </a:rPr>
              <a:t>How did the Liberation of Concentration Camps happen?</a:t>
            </a:r>
          </a:p>
          <a:p>
            <a:endParaRPr lang="en-GB" sz="2000" dirty="0">
              <a:latin typeface="Comic Sans MS" panose="030F0702030302020204" pitchFamily="66" charset="0"/>
            </a:endParaRPr>
          </a:p>
          <a:p>
            <a:r>
              <a:rPr lang="en-GB" sz="2000" i="1" dirty="0">
                <a:latin typeface="Comic Sans MS" panose="030F0702030302020204" pitchFamily="66" charset="0"/>
              </a:rPr>
              <a:t>‘The liberation of concentration camps was by…’</a:t>
            </a:r>
          </a:p>
          <a:p>
            <a:r>
              <a:rPr lang="en-GB" sz="2000" i="1" dirty="0">
                <a:latin typeface="Comic Sans MS" panose="030F0702030302020204" pitchFamily="66" charset="0"/>
              </a:rPr>
              <a:t>‘They were able to liberate the camps because…’</a:t>
            </a:r>
          </a:p>
          <a:p>
            <a:r>
              <a:rPr lang="en-GB" sz="2000" i="1" dirty="0">
                <a:latin typeface="Comic Sans MS" panose="030F0702030302020204" pitchFamily="66" charset="0"/>
              </a:rPr>
              <a:t>‘One interesting fact I learnt about liberation was…’</a:t>
            </a:r>
          </a:p>
          <a:p>
            <a:r>
              <a:rPr lang="en-GB" sz="2000" i="1" dirty="0">
                <a:latin typeface="Comic Sans MS" panose="030F0702030302020204" pitchFamily="66" charset="0"/>
              </a:rPr>
              <a:t>‘Another interesting fact I learnt about liberation was…’</a:t>
            </a:r>
          </a:p>
        </p:txBody>
      </p:sp>
    </p:spTree>
    <p:extLst>
      <p:ext uri="{BB962C8B-B14F-4D97-AF65-F5344CB8AC3E}">
        <p14:creationId xmlns:p14="http://schemas.microsoft.com/office/powerpoint/2010/main" val="2200129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a:extLst>
              <a:ext uri="{FF2B5EF4-FFF2-40B4-BE49-F238E27FC236}">
                <a16:creationId xmlns:a16="http://schemas.microsoft.com/office/drawing/2014/main" id="{AB68A2DF-3C34-4FFF-9F1B-0F6545C490C1}"/>
              </a:ext>
            </a:extLst>
          </p:cNvPr>
          <p:cNvSpPr txBox="1">
            <a:spLocks noChangeArrowheads="1"/>
          </p:cNvSpPr>
          <p:nvPr/>
        </p:nvSpPr>
        <p:spPr bwMode="auto">
          <a:xfrm>
            <a:off x="2036324" y="1263528"/>
            <a:ext cx="4500562" cy="831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GB" altLang="en-US" dirty="0">
                <a:solidFill>
                  <a:srgbClr val="FF0000"/>
                </a:solidFill>
                <a:latin typeface="Comic Sans MS" panose="030F0702030302020204" pitchFamily="66" charset="0"/>
                <a:cs typeface="Calibri" panose="020F0502020204030204" pitchFamily="34" charset="0"/>
              </a:rPr>
              <a:t>Write </a:t>
            </a:r>
            <a:r>
              <a:rPr lang="en-GB" altLang="en-US" u="sng" dirty="0">
                <a:solidFill>
                  <a:srgbClr val="FF0000"/>
                </a:solidFill>
                <a:latin typeface="Comic Sans MS" panose="030F0702030302020204" pitchFamily="66" charset="0"/>
                <a:cs typeface="Calibri" panose="020F0502020204030204" pitchFamily="34" charset="0"/>
              </a:rPr>
              <a:t>3</a:t>
            </a:r>
            <a:r>
              <a:rPr lang="en-GB" altLang="en-US" dirty="0">
                <a:solidFill>
                  <a:srgbClr val="FF0000"/>
                </a:solidFill>
                <a:latin typeface="Comic Sans MS" panose="030F0702030302020204" pitchFamily="66" charset="0"/>
                <a:cs typeface="Calibri" panose="020F0502020204030204" pitchFamily="34" charset="0"/>
              </a:rPr>
              <a:t> sentences summarising today’s learning…</a:t>
            </a:r>
          </a:p>
        </p:txBody>
      </p:sp>
      <p:sp>
        <p:nvSpPr>
          <p:cNvPr id="7" name="Text Box 6">
            <a:extLst>
              <a:ext uri="{FF2B5EF4-FFF2-40B4-BE49-F238E27FC236}">
                <a16:creationId xmlns:a16="http://schemas.microsoft.com/office/drawing/2014/main" id="{C7307EA7-90C9-4A16-AE6B-4B2A95C452D0}"/>
              </a:ext>
            </a:extLst>
          </p:cNvPr>
          <p:cNvSpPr txBox="1">
            <a:spLocks noChangeArrowheads="1"/>
          </p:cNvSpPr>
          <p:nvPr/>
        </p:nvSpPr>
        <p:spPr bwMode="auto">
          <a:xfrm>
            <a:off x="6428936" y="399928"/>
            <a:ext cx="4572000"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GB" altLang="en-US" dirty="0">
                <a:solidFill>
                  <a:srgbClr val="FF0000"/>
                </a:solidFill>
                <a:latin typeface="Comic Sans MS" panose="030F0702030302020204" pitchFamily="66" charset="0"/>
                <a:cs typeface="Calibri" panose="020F0502020204030204" pitchFamily="34" charset="0"/>
              </a:rPr>
              <a:t>Now reduce that to </a:t>
            </a:r>
            <a:r>
              <a:rPr lang="en-GB" altLang="en-US" u="sng" dirty="0">
                <a:solidFill>
                  <a:srgbClr val="FF0000"/>
                </a:solidFill>
                <a:latin typeface="Comic Sans MS" panose="030F0702030302020204" pitchFamily="66" charset="0"/>
                <a:cs typeface="Calibri" panose="020F0502020204030204" pitchFamily="34" charset="0"/>
              </a:rPr>
              <a:t>2</a:t>
            </a:r>
            <a:r>
              <a:rPr lang="en-GB" altLang="en-US" dirty="0">
                <a:solidFill>
                  <a:srgbClr val="FF0000"/>
                </a:solidFill>
                <a:latin typeface="Comic Sans MS" panose="030F0702030302020204" pitchFamily="66" charset="0"/>
                <a:cs typeface="Calibri" panose="020F0502020204030204" pitchFamily="34" charset="0"/>
              </a:rPr>
              <a:t> pictures</a:t>
            </a:r>
            <a:r>
              <a:rPr lang="en-GB" altLang="en-US" sz="1800" dirty="0">
                <a:solidFill>
                  <a:srgbClr val="FF0000"/>
                </a:solidFill>
                <a:latin typeface="Comic Sans MS" panose="030F0702030302020204" pitchFamily="66" charset="0"/>
                <a:cs typeface="Calibri" panose="020F0502020204030204" pitchFamily="34" charset="0"/>
              </a:rPr>
              <a:t>…</a:t>
            </a:r>
          </a:p>
        </p:txBody>
      </p:sp>
      <p:sp>
        <p:nvSpPr>
          <p:cNvPr id="9" name="Text Box 12">
            <a:extLst>
              <a:ext uri="{FF2B5EF4-FFF2-40B4-BE49-F238E27FC236}">
                <a16:creationId xmlns:a16="http://schemas.microsoft.com/office/drawing/2014/main" id="{EF19171C-9FF1-4759-8AB1-FFDD79F74183}"/>
              </a:ext>
            </a:extLst>
          </p:cNvPr>
          <p:cNvSpPr txBox="1">
            <a:spLocks noChangeArrowheads="1"/>
          </p:cNvSpPr>
          <p:nvPr/>
        </p:nvSpPr>
        <p:spPr bwMode="auto">
          <a:xfrm>
            <a:off x="2180786" y="4360740"/>
            <a:ext cx="3889375" cy="460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GB" altLang="en-US">
                <a:solidFill>
                  <a:srgbClr val="FF0000"/>
                </a:solidFill>
                <a:latin typeface="Comic Sans MS" panose="030F0702030302020204" pitchFamily="66" charset="0"/>
                <a:cs typeface="Calibri" panose="020F0502020204030204" pitchFamily="34" charset="0"/>
              </a:rPr>
              <a:t>And finally to </a:t>
            </a:r>
            <a:r>
              <a:rPr lang="en-GB" altLang="en-US" u="sng">
                <a:solidFill>
                  <a:srgbClr val="FF0000"/>
                </a:solidFill>
                <a:latin typeface="Comic Sans MS" panose="030F0702030302020204" pitchFamily="66" charset="0"/>
                <a:cs typeface="Calibri" panose="020F0502020204030204" pitchFamily="34" charset="0"/>
              </a:rPr>
              <a:t>1</a:t>
            </a:r>
            <a:r>
              <a:rPr lang="en-GB" altLang="en-US">
                <a:solidFill>
                  <a:srgbClr val="FF0000"/>
                </a:solidFill>
                <a:latin typeface="Comic Sans MS" panose="030F0702030302020204" pitchFamily="66" charset="0"/>
                <a:cs typeface="Calibri" panose="020F0502020204030204" pitchFamily="34" charset="0"/>
              </a:rPr>
              <a:t> word….</a:t>
            </a:r>
          </a:p>
        </p:txBody>
      </p:sp>
      <p:sp>
        <p:nvSpPr>
          <p:cNvPr id="11" name="Text Box 22">
            <a:extLst>
              <a:ext uri="{FF2B5EF4-FFF2-40B4-BE49-F238E27FC236}">
                <a16:creationId xmlns:a16="http://schemas.microsoft.com/office/drawing/2014/main" id="{7F4CEF92-464F-4608-BB67-607CE580E300}"/>
              </a:ext>
            </a:extLst>
          </p:cNvPr>
          <p:cNvSpPr txBox="1">
            <a:spLocks noChangeArrowheads="1"/>
          </p:cNvSpPr>
          <p:nvPr/>
        </p:nvSpPr>
        <p:spPr bwMode="auto">
          <a:xfrm>
            <a:off x="801858" y="231653"/>
            <a:ext cx="4958741"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defRPr/>
            </a:pPr>
            <a:r>
              <a:rPr lang="en-GB" sz="4400" b="1" spc="50" dirty="0">
                <a:ln w="9525" cmpd="sng">
                  <a:solidFill>
                    <a:schemeClr val="accent1"/>
                  </a:solidFill>
                  <a:prstDash val="solid"/>
                </a:ln>
                <a:solidFill>
                  <a:srgbClr val="70AD47">
                    <a:tint val="1000"/>
                  </a:srgbClr>
                </a:solidFill>
                <a:effectLst>
                  <a:glow rad="38100">
                    <a:schemeClr val="accent1">
                      <a:alpha val="40000"/>
                    </a:schemeClr>
                  </a:glow>
                </a:effectLst>
                <a:latin typeface="Comic Sans MS" panose="030F0702030302020204" pitchFamily="66" charset="0"/>
              </a:rPr>
              <a:t>3-2-1 Plenary!</a:t>
            </a:r>
          </a:p>
        </p:txBody>
      </p:sp>
      <p:pic>
        <p:nvPicPr>
          <p:cNvPr id="13" name="Picture 1" descr="gold-frame.jpg">
            <a:extLst>
              <a:ext uri="{FF2B5EF4-FFF2-40B4-BE49-F238E27FC236}">
                <a16:creationId xmlns:a16="http://schemas.microsoft.com/office/drawing/2014/main" id="{8B74F0C3-F1F9-4671-9377-00070F1320B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75382" y="1047628"/>
            <a:ext cx="21605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descr="gold-frame.jpg">
            <a:extLst>
              <a:ext uri="{FF2B5EF4-FFF2-40B4-BE49-F238E27FC236}">
                <a16:creationId xmlns:a16="http://schemas.microsoft.com/office/drawing/2014/main" id="{EE6CF550-E6A1-42E0-B66E-6F473446857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75382" y="2847853"/>
            <a:ext cx="21605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 name="Table 16">
            <a:extLst>
              <a:ext uri="{FF2B5EF4-FFF2-40B4-BE49-F238E27FC236}">
                <a16:creationId xmlns:a16="http://schemas.microsoft.com/office/drawing/2014/main" id="{B0E7078E-8C23-4C7C-857D-EC8B5308A5DD}"/>
              </a:ext>
            </a:extLst>
          </p:cNvPr>
          <p:cNvGraphicFramePr>
            <a:graphicFrameLocks noGrp="1"/>
          </p:cNvGraphicFramePr>
          <p:nvPr>
            <p:extLst>
              <p:ext uri="{D42A27DB-BD31-4B8C-83A1-F6EECF244321}">
                <p14:modId xmlns:p14="http://schemas.microsoft.com/office/powerpoint/2010/main" val="1484439253"/>
              </p:ext>
            </p:extLst>
          </p:nvPr>
        </p:nvGraphicFramePr>
        <p:xfrm>
          <a:off x="2180786" y="2200153"/>
          <a:ext cx="4968875" cy="1112838"/>
        </p:xfrm>
        <a:graphic>
          <a:graphicData uri="http://schemas.openxmlformats.org/drawingml/2006/table">
            <a:tbl>
              <a:tblPr firstRow="1" bandRow="1">
                <a:tableStyleId>{F5AB1C69-6EDB-4FF4-983F-18BD219EF322}</a:tableStyleId>
              </a:tblPr>
              <a:tblGrid>
                <a:gridCol w="4968875">
                  <a:extLst>
                    <a:ext uri="{9D8B030D-6E8A-4147-A177-3AD203B41FA5}">
                      <a16:colId xmlns:a16="http://schemas.microsoft.com/office/drawing/2014/main" val="20000"/>
                    </a:ext>
                  </a:extLst>
                </a:gridCol>
              </a:tblGrid>
              <a:tr h="370946">
                <a:tc>
                  <a:txBody>
                    <a:bodyPr/>
                    <a:lstStyle/>
                    <a:p>
                      <a:r>
                        <a:rPr lang="en-US" sz="1800" b="1" dirty="0">
                          <a:solidFill>
                            <a:srgbClr val="000000"/>
                          </a:solidFill>
                        </a:rPr>
                        <a:t>1.</a:t>
                      </a:r>
                    </a:p>
                  </a:txBody>
                  <a:tcPr marL="91446" marR="91446" marT="45733" marB="4573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70946">
                <a:tc>
                  <a:txBody>
                    <a:bodyPr/>
                    <a:lstStyle/>
                    <a:p>
                      <a:r>
                        <a:rPr lang="en-US" sz="1800" b="1" dirty="0">
                          <a:solidFill>
                            <a:srgbClr val="000000"/>
                          </a:solidFill>
                        </a:rPr>
                        <a:t>2.</a:t>
                      </a:r>
                    </a:p>
                  </a:txBody>
                  <a:tcPr marL="91446" marR="91446" marT="45733" marB="4573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946">
                <a:tc>
                  <a:txBody>
                    <a:bodyPr/>
                    <a:lstStyle/>
                    <a:p>
                      <a:r>
                        <a:rPr lang="en-US" sz="1800" b="1" dirty="0">
                          <a:solidFill>
                            <a:srgbClr val="000000"/>
                          </a:solidFill>
                        </a:rPr>
                        <a:t>3. </a:t>
                      </a:r>
                    </a:p>
                  </a:txBody>
                  <a:tcPr marL="91446" marR="91446" marT="45733" marB="4573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9" name="Explosion 2 12">
            <a:extLst>
              <a:ext uri="{FF2B5EF4-FFF2-40B4-BE49-F238E27FC236}">
                <a16:creationId xmlns:a16="http://schemas.microsoft.com/office/drawing/2014/main" id="{CE5247B6-909D-44AF-AB5D-2FB6BAE3CBF0}"/>
              </a:ext>
            </a:extLst>
          </p:cNvPr>
          <p:cNvSpPr>
            <a:spLocks noChangeArrowheads="1"/>
          </p:cNvSpPr>
          <p:nvPr/>
        </p:nvSpPr>
        <p:spPr bwMode="auto">
          <a:xfrm>
            <a:off x="3836549" y="4576640"/>
            <a:ext cx="4752975" cy="2016125"/>
          </a:xfrm>
          <a:prstGeom prst="irregularSeal2">
            <a:avLst/>
          </a:prstGeom>
          <a:solidFill>
            <a:srgbClr val="FFFF00"/>
          </a:solidFill>
          <a:ln w="38100">
            <a:solidFill>
              <a:srgbClr val="0000FF"/>
            </a:solidFill>
            <a:miter lim="800000"/>
            <a:headEnd/>
            <a:tailEnd/>
          </a:ln>
          <a:effectLst>
            <a:outerShdw blurRad="40000" dist="23000" dir="5400000" rotWithShape="0">
              <a:srgbClr val="808080">
                <a:alpha val="34999"/>
              </a:srgbClr>
            </a:outerShdw>
          </a:effectLst>
        </p:spPr>
        <p:txBody>
          <a:bodyPr/>
          <a:lstStyle/>
          <a:p>
            <a:pPr>
              <a:defRPr/>
            </a:pPr>
            <a:endParaRPr lang="en-US">
              <a:solidFill>
                <a:srgbClr val="FFFF00"/>
              </a:solidFill>
              <a:latin typeface="Comic Sans MS" panose="030F0702030302020204" pitchFamily="66" charset="0"/>
            </a:endParaRPr>
          </a:p>
        </p:txBody>
      </p:sp>
    </p:spTree>
    <p:extLst>
      <p:ext uri="{BB962C8B-B14F-4D97-AF65-F5344CB8AC3E}">
        <p14:creationId xmlns:p14="http://schemas.microsoft.com/office/powerpoint/2010/main" val="1220137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684892D6-93F1-4EA9-B445-D0905E1D0BA3}"/>
              </a:ext>
            </a:extLst>
          </p:cNvPr>
          <p:cNvSpPr/>
          <p:nvPr/>
        </p:nvSpPr>
        <p:spPr>
          <a:xfrm>
            <a:off x="1543318" y="0"/>
            <a:ext cx="9105363" cy="850006"/>
          </a:xfrm>
          <a:prstGeom prst="round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u="sng" dirty="0">
                <a:solidFill>
                  <a:schemeClr val="tx1"/>
                </a:solidFill>
                <a:latin typeface="Comic Sans MS" panose="030F0702030302020204" pitchFamily="66" charset="0"/>
              </a:rPr>
              <a:t>LI: Why should we remember the Holocaust? </a:t>
            </a:r>
          </a:p>
        </p:txBody>
      </p:sp>
      <p:sp>
        <p:nvSpPr>
          <p:cNvPr id="5" name="Rounded Rectangle 4">
            <a:extLst>
              <a:ext uri="{FF2B5EF4-FFF2-40B4-BE49-F238E27FC236}">
                <a16:creationId xmlns:a16="http://schemas.microsoft.com/office/drawing/2014/main" id="{D5A3F74A-337A-4C83-9EF8-0F6CDB50FBC9}"/>
              </a:ext>
            </a:extLst>
          </p:cNvPr>
          <p:cNvSpPr/>
          <p:nvPr/>
        </p:nvSpPr>
        <p:spPr>
          <a:xfrm>
            <a:off x="1072648" y="3006994"/>
            <a:ext cx="3990931" cy="178425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identify</a:t>
            </a:r>
            <a:r>
              <a:rPr lang="en-GB" sz="2000" dirty="0">
                <a:solidFill>
                  <a:schemeClr val="tx1"/>
                </a:solidFill>
                <a:latin typeface="Comic Sans MS" panose="030F0702030302020204" pitchFamily="66" charset="0"/>
              </a:rPr>
              <a:t> what happened at the Nuremburg Trials.</a:t>
            </a:r>
          </a:p>
        </p:txBody>
      </p:sp>
      <p:sp>
        <p:nvSpPr>
          <p:cNvPr id="6" name="Rounded Rectangle 5">
            <a:extLst>
              <a:ext uri="{FF2B5EF4-FFF2-40B4-BE49-F238E27FC236}">
                <a16:creationId xmlns:a16="http://schemas.microsoft.com/office/drawing/2014/main" id="{E5B84F49-7CE0-4B88-953C-6C5FCDA99767}"/>
              </a:ext>
            </a:extLst>
          </p:cNvPr>
          <p:cNvSpPr/>
          <p:nvPr/>
        </p:nvSpPr>
        <p:spPr>
          <a:xfrm>
            <a:off x="7421347" y="3022582"/>
            <a:ext cx="4436254" cy="178425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describe</a:t>
            </a:r>
            <a:r>
              <a:rPr lang="en-GB" sz="2000" b="1" dirty="0">
                <a:solidFill>
                  <a:srgbClr val="FF0000"/>
                </a:solidFill>
                <a:latin typeface="Comic Sans MS" panose="030F0702030302020204" pitchFamily="66" charset="0"/>
              </a:rPr>
              <a:t> </a:t>
            </a:r>
            <a:r>
              <a:rPr lang="en-GB" sz="2000" dirty="0">
                <a:solidFill>
                  <a:schemeClr val="tx1"/>
                </a:solidFill>
                <a:latin typeface="Comic Sans MS" panose="030F0702030302020204" pitchFamily="66" charset="0"/>
              </a:rPr>
              <a:t>what happened at the Nuremburg Trials.</a:t>
            </a:r>
          </a:p>
          <a:p>
            <a:pPr algn="ctr"/>
            <a:endParaRPr lang="en-GB" sz="1400" dirty="0"/>
          </a:p>
        </p:txBody>
      </p:sp>
      <p:sp>
        <p:nvSpPr>
          <p:cNvPr id="7" name="TextBox 6">
            <a:extLst>
              <a:ext uri="{FF2B5EF4-FFF2-40B4-BE49-F238E27FC236}">
                <a16:creationId xmlns:a16="http://schemas.microsoft.com/office/drawing/2014/main" id="{A0A078B9-8239-4280-BE39-2E70AFB9A283}"/>
              </a:ext>
            </a:extLst>
          </p:cNvPr>
          <p:cNvSpPr txBox="1"/>
          <p:nvPr/>
        </p:nvSpPr>
        <p:spPr>
          <a:xfrm>
            <a:off x="1185189" y="3175172"/>
            <a:ext cx="2364118" cy="400110"/>
          </a:xfrm>
          <a:prstGeom prst="rect">
            <a:avLst/>
          </a:prstGeom>
          <a:noFill/>
        </p:spPr>
        <p:txBody>
          <a:bodyPr wrap="square" rtlCol="0">
            <a:spAutoFit/>
          </a:bodyPr>
          <a:lstStyle/>
          <a:p>
            <a:r>
              <a:rPr lang="en-GB" sz="2000" u="sng" dirty="0">
                <a:latin typeface="Comic Sans MS" panose="030F0702030302020204" pitchFamily="66" charset="0"/>
              </a:rPr>
              <a:t>BASIC G1-2:</a:t>
            </a:r>
          </a:p>
        </p:txBody>
      </p:sp>
      <p:sp>
        <p:nvSpPr>
          <p:cNvPr id="8" name="TextBox 7">
            <a:extLst>
              <a:ext uri="{FF2B5EF4-FFF2-40B4-BE49-F238E27FC236}">
                <a16:creationId xmlns:a16="http://schemas.microsoft.com/office/drawing/2014/main" id="{C3C41FF6-ECB8-4B5F-8DB7-2D0EA5A321F6}"/>
              </a:ext>
            </a:extLst>
          </p:cNvPr>
          <p:cNvSpPr txBox="1"/>
          <p:nvPr/>
        </p:nvSpPr>
        <p:spPr>
          <a:xfrm>
            <a:off x="7453611" y="3022582"/>
            <a:ext cx="2185863" cy="400110"/>
          </a:xfrm>
          <a:prstGeom prst="rect">
            <a:avLst/>
          </a:prstGeom>
          <a:noFill/>
        </p:spPr>
        <p:txBody>
          <a:bodyPr wrap="square" rtlCol="0">
            <a:spAutoFit/>
          </a:bodyPr>
          <a:lstStyle/>
          <a:p>
            <a:r>
              <a:rPr lang="en-GB" sz="2000" u="sng" dirty="0">
                <a:latin typeface="Comic Sans MS" panose="030F0702030302020204" pitchFamily="66" charset="0"/>
              </a:rPr>
              <a:t>SIMPLE G3</a:t>
            </a:r>
          </a:p>
        </p:txBody>
      </p:sp>
      <p:sp>
        <p:nvSpPr>
          <p:cNvPr id="9" name="Rounded Rectangle 8">
            <a:extLst>
              <a:ext uri="{FF2B5EF4-FFF2-40B4-BE49-F238E27FC236}">
                <a16:creationId xmlns:a16="http://schemas.microsoft.com/office/drawing/2014/main" id="{53675BA2-2604-4558-A1FE-0F623EAF3839}"/>
              </a:ext>
            </a:extLst>
          </p:cNvPr>
          <p:cNvSpPr/>
          <p:nvPr/>
        </p:nvSpPr>
        <p:spPr>
          <a:xfrm>
            <a:off x="4225636" y="5039553"/>
            <a:ext cx="3944014" cy="1818447"/>
          </a:xfrm>
          <a:prstGeom prst="roundRect">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explain</a:t>
            </a:r>
            <a:r>
              <a:rPr lang="en-GB" sz="2000" u="sng" dirty="0">
                <a:solidFill>
                  <a:srgbClr val="FF0000"/>
                </a:solidFill>
                <a:latin typeface="Comic Sans MS" panose="030F0702030302020204" pitchFamily="66" charset="0"/>
              </a:rPr>
              <a:t> </a:t>
            </a:r>
            <a:r>
              <a:rPr lang="en-GB" sz="2000" dirty="0">
                <a:solidFill>
                  <a:schemeClr val="tx1"/>
                </a:solidFill>
                <a:latin typeface="Comic Sans MS" panose="030F0702030302020204" pitchFamily="66" charset="0"/>
              </a:rPr>
              <a:t>why it is significant for the Holocaust  to be remembered in the modern day.</a:t>
            </a:r>
          </a:p>
          <a:p>
            <a:pPr algn="ctr"/>
            <a:endParaRPr lang="en-GB" sz="1400" dirty="0"/>
          </a:p>
        </p:txBody>
      </p:sp>
      <p:sp>
        <p:nvSpPr>
          <p:cNvPr id="10" name="TextBox 9">
            <a:extLst>
              <a:ext uri="{FF2B5EF4-FFF2-40B4-BE49-F238E27FC236}">
                <a16:creationId xmlns:a16="http://schemas.microsoft.com/office/drawing/2014/main" id="{FD9141EF-E4F8-476B-A8B8-A2A3C62E6AE4}"/>
              </a:ext>
            </a:extLst>
          </p:cNvPr>
          <p:cNvSpPr txBox="1"/>
          <p:nvPr/>
        </p:nvSpPr>
        <p:spPr>
          <a:xfrm>
            <a:off x="4225636" y="5017708"/>
            <a:ext cx="2578987" cy="400110"/>
          </a:xfrm>
          <a:prstGeom prst="rect">
            <a:avLst/>
          </a:prstGeom>
          <a:noFill/>
        </p:spPr>
        <p:txBody>
          <a:bodyPr wrap="square" rtlCol="0">
            <a:spAutoFit/>
          </a:bodyPr>
          <a:lstStyle/>
          <a:p>
            <a:r>
              <a:rPr lang="en-GB" sz="2000" u="sng" dirty="0">
                <a:latin typeface="Comic Sans MS" panose="030F0702030302020204" pitchFamily="66" charset="0"/>
              </a:rPr>
              <a:t>DEVELOPED G4-5:</a:t>
            </a:r>
          </a:p>
        </p:txBody>
      </p:sp>
      <p:sp>
        <p:nvSpPr>
          <p:cNvPr id="11" name="TextBox 10">
            <a:extLst>
              <a:ext uri="{FF2B5EF4-FFF2-40B4-BE49-F238E27FC236}">
                <a16:creationId xmlns:a16="http://schemas.microsoft.com/office/drawing/2014/main" id="{9B9971D0-86C6-4CF0-B195-47E9DB70302F}"/>
              </a:ext>
            </a:extLst>
          </p:cNvPr>
          <p:cNvSpPr txBox="1"/>
          <p:nvPr/>
        </p:nvSpPr>
        <p:spPr>
          <a:xfrm>
            <a:off x="760121" y="2545529"/>
            <a:ext cx="3214254" cy="738664"/>
          </a:xfrm>
          <a:prstGeom prst="rect">
            <a:avLst/>
          </a:prstGeom>
          <a:noFill/>
        </p:spPr>
        <p:txBody>
          <a:bodyPr wrap="square" rtlCol="0">
            <a:spAutoFit/>
          </a:bodyPr>
          <a:lstStyle/>
          <a:p>
            <a:r>
              <a:rPr lang="en-GB" sz="2400" dirty="0">
                <a:latin typeface="Comic Sans MS" panose="030F0702030302020204" pitchFamily="66" charset="0"/>
              </a:rPr>
              <a:t>Success Criteria:</a:t>
            </a:r>
          </a:p>
          <a:p>
            <a:endParaRPr lang="en-GB" dirty="0"/>
          </a:p>
        </p:txBody>
      </p:sp>
      <p:sp>
        <p:nvSpPr>
          <p:cNvPr id="12" name="TextBox 11">
            <a:extLst>
              <a:ext uri="{FF2B5EF4-FFF2-40B4-BE49-F238E27FC236}">
                <a16:creationId xmlns:a16="http://schemas.microsoft.com/office/drawing/2014/main" id="{00B0AC97-D2C1-42B4-AC18-8F920553787D}"/>
              </a:ext>
            </a:extLst>
          </p:cNvPr>
          <p:cNvSpPr txBox="1"/>
          <p:nvPr/>
        </p:nvSpPr>
        <p:spPr>
          <a:xfrm>
            <a:off x="436098" y="998806"/>
            <a:ext cx="10874327" cy="1384995"/>
          </a:xfrm>
          <a:prstGeom prst="rect">
            <a:avLst/>
          </a:prstGeom>
          <a:solidFill>
            <a:srgbClr val="FFFF00"/>
          </a:solidFill>
          <a:ln w="28575">
            <a:solidFill>
              <a:schemeClr val="tx1"/>
            </a:solidFill>
          </a:ln>
        </p:spPr>
        <p:txBody>
          <a:bodyPr wrap="square" rtlCol="0">
            <a:spAutoFit/>
          </a:bodyPr>
          <a:lstStyle/>
          <a:p>
            <a:r>
              <a:rPr lang="en-GB" sz="2800" b="1" u="sng" dirty="0">
                <a:latin typeface="Comic Sans MS" panose="030F0702030302020204" pitchFamily="66" charset="0"/>
              </a:rPr>
              <a:t>Do Now: </a:t>
            </a:r>
          </a:p>
          <a:p>
            <a:r>
              <a:rPr lang="en-GB" sz="2800" dirty="0">
                <a:latin typeface="Comic Sans MS" panose="030F0702030302020204" pitchFamily="66" charset="0"/>
              </a:rPr>
              <a:t>Write 3 test questions for your parent on the Holocaust – Keep them to yourself! </a:t>
            </a:r>
          </a:p>
        </p:txBody>
      </p:sp>
      <p:pic>
        <p:nvPicPr>
          <p:cNvPr id="13" name="Picture 2" descr="Image result for mini whiteboard">
            <a:extLst>
              <a:ext uri="{FF2B5EF4-FFF2-40B4-BE49-F238E27FC236}">
                <a16:creationId xmlns:a16="http://schemas.microsoft.com/office/drawing/2014/main" id="{4BF19704-E49F-4806-A319-F63B7E8084B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645" t="21487" r="14796" b="20256"/>
          <a:stretch/>
        </p:blipFill>
        <p:spPr bwMode="auto">
          <a:xfrm>
            <a:off x="10307223" y="95607"/>
            <a:ext cx="1694861" cy="128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8671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88482" y="0"/>
            <a:ext cx="9144000" cy="908720"/>
          </a:xfrm>
          <a:solidFill>
            <a:srgbClr val="C00000"/>
          </a:solidFill>
        </p:spPr>
        <p:txBody>
          <a:bodyPr>
            <a:noAutofit/>
          </a:bodyPr>
          <a:lstStyle/>
          <a:p>
            <a:r>
              <a:rPr lang="en-GB" sz="3200" b="1" dirty="0">
                <a:solidFill>
                  <a:schemeClr val="bg1"/>
                </a:solidFill>
                <a:latin typeface="Comic Sans MS" panose="030F0702030302020204" pitchFamily="66" charset="0"/>
              </a:rPr>
              <a:t>Aftermath of the Holocaust -the Nuremberg Trials</a:t>
            </a:r>
          </a:p>
        </p:txBody>
      </p:sp>
      <p:sp>
        <p:nvSpPr>
          <p:cNvPr id="6" name="Content Placeholder 2"/>
          <p:cNvSpPr>
            <a:spLocks noGrp="1"/>
          </p:cNvSpPr>
          <p:nvPr>
            <p:ph idx="1"/>
          </p:nvPr>
        </p:nvSpPr>
        <p:spPr>
          <a:xfrm>
            <a:off x="193291" y="1104142"/>
            <a:ext cx="8679429" cy="5949280"/>
          </a:xfrm>
        </p:spPr>
        <p:txBody>
          <a:bodyPr>
            <a:normAutofit/>
          </a:bodyPr>
          <a:lstStyle/>
          <a:p>
            <a:r>
              <a:rPr lang="en-GB" sz="2000" dirty="0">
                <a:latin typeface="Comic Sans MS" panose="030F0702030302020204" pitchFamily="66" charset="0"/>
              </a:rPr>
              <a:t>The Holocaust was an unprecedented crime—a crime composed of millions of murders, wrongful imprisonments, and tortures, of rape, theft, and destruction. </a:t>
            </a:r>
          </a:p>
          <a:p>
            <a:r>
              <a:rPr lang="en-GB" sz="2000" dirty="0">
                <a:solidFill>
                  <a:srgbClr val="002060"/>
                </a:solidFill>
                <a:latin typeface="Comic Sans MS" panose="030F0702030302020204" pitchFamily="66" charset="0"/>
              </a:rPr>
              <a:t>In the immediate aftermath of the Holocaust, the world was faced with a challenge—how to seek justice for an almost unimaginable scale of criminal behaviour. </a:t>
            </a:r>
          </a:p>
          <a:p>
            <a:r>
              <a:rPr lang="en-GB" sz="2000" b="1" u="sng" dirty="0">
                <a:latin typeface="Comic Sans MS" panose="030F0702030302020204" pitchFamily="66" charset="0"/>
              </a:rPr>
              <a:t>The International Military Tribunal </a:t>
            </a:r>
            <a:r>
              <a:rPr lang="en-GB" sz="2000" dirty="0">
                <a:latin typeface="Comic Sans MS" panose="030F0702030302020204" pitchFamily="66" charset="0"/>
              </a:rPr>
              <a:t>(IMT) held in Nuremberg, Germany, took on the immense challenge of bringing the war criminal to justice.</a:t>
            </a:r>
          </a:p>
          <a:p>
            <a:r>
              <a:rPr lang="en-GB" sz="2000" dirty="0">
                <a:solidFill>
                  <a:srgbClr val="002060"/>
                </a:solidFill>
                <a:latin typeface="Comic Sans MS" panose="030F0702030302020204" pitchFamily="66" charset="0"/>
              </a:rPr>
              <a:t>In October 1945, the IMT formally indicted the Nuremberg defendants on four counts: </a:t>
            </a:r>
            <a:r>
              <a:rPr lang="en-GB" sz="2000" b="1" dirty="0">
                <a:solidFill>
                  <a:srgbClr val="002060"/>
                </a:solidFill>
                <a:latin typeface="Comic Sans MS" panose="030F0702030302020204" pitchFamily="66" charset="0"/>
              </a:rPr>
              <a:t>crimes against peace, war crimes, crimes against humanity, and conspiracy to commit these crimes.</a:t>
            </a:r>
          </a:p>
          <a:p>
            <a:endParaRPr lang="en-GB" sz="2000" dirty="0">
              <a:latin typeface="Comic Sans MS" panose="030F0702030302020204" pitchFamily="66" charset="0"/>
            </a:endParaRPr>
          </a:p>
          <a:p>
            <a:pPr marL="0" indent="0">
              <a:buNone/>
            </a:pPr>
            <a:r>
              <a:rPr lang="en-GB" sz="2400" b="1" i="1" u="sng" dirty="0">
                <a:solidFill>
                  <a:srgbClr val="C00000"/>
                </a:solidFill>
                <a:latin typeface="Comic Sans MS" panose="030F0702030302020204" pitchFamily="66" charset="0"/>
              </a:rPr>
              <a:t>Key question:</a:t>
            </a:r>
          </a:p>
          <a:p>
            <a:pPr marL="0" indent="0">
              <a:buNone/>
            </a:pPr>
            <a:r>
              <a:rPr lang="en-GB" sz="2400" b="1" dirty="0">
                <a:solidFill>
                  <a:srgbClr val="C00000"/>
                </a:solidFill>
                <a:latin typeface="Comic Sans MS" panose="030F0702030302020204" pitchFamily="66" charset="0"/>
              </a:rPr>
              <a:t>What were the Nuremburg Trials? Use the above bullet points to explain. </a:t>
            </a: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2976" y="382248"/>
            <a:ext cx="3105733" cy="4073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6224" y="3838632"/>
            <a:ext cx="3105733" cy="2492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624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TotalTime>
  <Words>1085</Words>
  <Application>Microsoft Office PowerPoint</Application>
  <PresentationFormat>Widescreen</PresentationFormat>
  <Paragraphs>104</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Aftermath of the Holocaust -the Nuremberg Trials</vt:lpstr>
      <vt:lpstr>Aftermath of the Holocaust -the Nuremberg Trials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Short, L (SHS Teacher)</dc:creator>
  <cp:lastModifiedBy>laura short</cp:lastModifiedBy>
  <cp:revision>22</cp:revision>
  <cp:lastPrinted>2019-07-17T07:05:09Z</cp:lastPrinted>
  <dcterms:created xsi:type="dcterms:W3CDTF">2019-07-16T13:12:50Z</dcterms:created>
  <dcterms:modified xsi:type="dcterms:W3CDTF">2020-11-01T16:37:18Z</dcterms:modified>
</cp:coreProperties>
</file>